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1" r:id="rId7"/>
    <p:sldId id="286" r:id="rId8"/>
    <p:sldId id="262" r:id="rId9"/>
    <p:sldId id="278" r:id="rId10"/>
    <p:sldId id="263" r:id="rId11"/>
    <p:sldId id="264" r:id="rId12"/>
    <p:sldId id="266" r:id="rId13"/>
    <p:sldId id="265" r:id="rId14"/>
    <p:sldId id="267" r:id="rId15"/>
    <p:sldId id="268" r:id="rId16"/>
    <p:sldId id="269" r:id="rId17"/>
    <p:sldId id="270" r:id="rId18"/>
    <p:sldId id="272" r:id="rId19"/>
    <p:sldId id="273" r:id="rId20"/>
    <p:sldId id="274" r:id="rId21"/>
    <p:sldId id="275" r:id="rId22"/>
    <p:sldId id="276" r:id="rId23"/>
    <p:sldId id="277" r:id="rId24"/>
    <p:sldId id="279" r:id="rId25"/>
    <p:sldId id="280" r:id="rId26"/>
    <p:sldId id="281" r:id="rId27"/>
    <p:sldId id="282" r:id="rId28"/>
    <p:sldId id="283" r:id="rId29"/>
    <p:sldId id="284" r:id="rId30"/>
    <p:sldId id="28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3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lvl1pPr>
              <a:defRPr b="0">
                <a:latin typeface="+mj-lt"/>
              </a:defRPr>
            </a:lvl1pPr>
          </a:lstStyle>
          <a:p>
            <a:r>
              <a:rPr lang="en-US" dirty="0" smtClean="0"/>
              <a:t>FEC International </a:t>
            </a:r>
            <a:r>
              <a:rPr lang="en-US" dirty="0" err="1" smtClean="0"/>
              <a:t>Sdn</a:t>
            </a:r>
            <a:r>
              <a:rPr lang="en-US" dirty="0" smtClean="0"/>
              <a:t> </a:t>
            </a:r>
            <a:r>
              <a:rPr lang="en-US" dirty="0" err="1" smtClean="0"/>
              <a:t>Bhd</a:t>
            </a:r>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lvl1pPr algn="ctr">
              <a:defRPr b="0">
                <a:latin typeface="+mj-lt"/>
              </a:defRPr>
            </a:lvl1pPr>
          </a:lstStyle>
          <a:p>
            <a:r>
              <a:rPr lang="en-US" dirty="0" smtClean="0"/>
              <a:t>CATTLE TAGGING MANAGEMENT SYSTEM</a:t>
            </a:r>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C39F7BE9-7064-40B8-A4B5-EAE6A1BC178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1" name="Picture 2" descr="C:\Users\Eng Hwee\Desktop\Cow Pic\cow tag.jpg"/>
          <p:cNvPicPr>
            <a:picLocks noChangeAspect="1" noChangeArrowheads="1"/>
          </p:cNvPicPr>
          <p:nvPr userDrawn="1"/>
        </p:nvPicPr>
        <p:blipFill>
          <a:blip r:embed="rId2" cstate="print">
            <a:lum bright="70000" contrast="-70000"/>
          </a:blip>
          <a:srcRect/>
          <a:stretch>
            <a:fillRect/>
          </a:stretch>
        </p:blipFill>
        <p:spPr bwMode="auto">
          <a:xfrm>
            <a:off x="6248400" y="76200"/>
            <a:ext cx="2032000"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lvl1pPr>
              <a:defRPr sz="1100">
                <a:latin typeface="+mj-lt"/>
              </a:defRPr>
            </a:lvl1pPr>
          </a:lstStyle>
          <a:p>
            <a:r>
              <a:rPr lang="en-US" smtClean="0"/>
              <a:t>FEC International Sdn Bhd</a:t>
            </a:r>
            <a:endParaRPr lang="en-US" dirty="0"/>
          </a:p>
        </p:txBody>
      </p:sp>
      <p:sp>
        <p:nvSpPr>
          <p:cNvPr id="9" name="Slide Number Placeholder 8"/>
          <p:cNvSpPr>
            <a:spLocks noGrp="1"/>
          </p:cNvSpPr>
          <p:nvPr>
            <p:ph type="sldNum" sz="quarter" idx="15"/>
          </p:nvPr>
        </p:nvSpPr>
        <p:spPr/>
        <p:txBody>
          <a:bodyPr rtlCol="0"/>
          <a:lstStyle/>
          <a:p>
            <a:fld id="{888107A4-E296-46A9-97D5-206D20700EB4}" type="slidenum">
              <a:rPr lang="en-US" smtClean="0"/>
              <a:pPr/>
              <a:t>‹#›</a:t>
            </a:fld>
            <a:endParaRPr lang="en-US" dirty="0"/>
          </a:p>
        </p:txBody>
      </p:sp>
      <p:sp>
        <p:nvSpPr>
          <p:cNvPr id="10" name="Footer Placeholder 9"/>
          <p:cNvSpPr>
            <a:spLocks noGrp="1"/>
          </p:cNvSpPr>
          <p:nvPr>
            <p:ph type="ftr" sz="quarter" idx="16"/>
          </p:nvPr>
        </p:nvSpPr>
        <p:spPr>
          <a:xfrm rot="5400000">
            <a:off x="6969046" y="3758380"/>
            <a:ext cx="3242680" cy="365760"/>
          </a:xfrm>
        </p:spPr>
        <p:txBody>
          <a:bodyPr rtlCol="0"/>
          <a:lstStyle>
            <a:lvl1pPr>
              <a:defRPr sz="1100" b="0">
                <a:latin typeface="+mj-lt"/>
              </a:defRPr>
            </a:lvl1pPr>
          </a:lstStyle>
          <a:p>
            <a:pPr algn="ctr"/>
            <a:r>
              <a:rPr lang="en-US" dirty="0" smtClean="0"/>
              <a:t>CATTLE TAGGING MANAGEMENT SYSTEM</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marL="0" algn="r" defTabSz="914400" rtl="0" eaLnBrk="1" latinLnBrk="0" hangingPunct="1">
              <a:defRPr kumimoji="0" lang="en-US" sz="1100" kern="1200" smtClean="0">
                <a:solidFill>
                  <a:schemeClr val="tx2"/>
                </a:solidFill>
                <a:latin typeface="+mj-lt"/>
                <a:ea typeface="+mn-ea"/>
                <a:cs typeface="+mn-cs"/>
              </a:defRPr>
            </a:lvl1pPr>
          </a:lstStyle>
          <a:p>
            <a:r>
              <a:rPr lang="en-US" smtClean="0"/>
              <a:t>FEC International Sdn Bhd</a:t>
            </a:r>
            <a:endParaRPr lang="en-US" dirty="0"/>
          </a:p>
        </p:txBody>
      </p:sp>
      <p:sp>
        <p:nvSpPr>
          <p:cNvPr id="3" name="Footer Placeholder 2"/>
          <p:cNvSpPr>
            <a:spLocks noGrp="1"/>
          </p:cNvSpPr>
          <p:nvPr>
            <p:ph type="ftr" sz="quarter" idx="3"/>
          </p:nvPr>
        </p:nvSpPr>
        <p:spPr>
          <a:xfrm rot="5400000">
            <a:off x="6946953" y="3780473"/>
            <a:ext cx="3200400" cy="279294"/>
          </a:xfrm>
          <a:prstGeom prst="rect">
            <a:avLst/>
          </a:prstGeom>
        </p:spPr>
        <p:txBody>
          <a:bodyPr vert="horz" anchor="ctr" anchorCtr="0"/>
          <a:lstStyle>
            <a:lvl1pPr algn="ctr" eaLnBrk="1" latinLnBrk="0" hangingPunct="1">
              <a:defRPr kumimoji="0" sz="1100">
                <a:solidFill>
                  <a:schemeClr val="tx2"/>
                </a:solidFill>
                <a:latin typeface="+mj-lt"/>
              </a:defRPr>
            </a:lvl1pPr>
          </a:lstStyle>
          <a:p>
            <a:r>
              <a:rPr lang="en-US" smtClean="0"/>
              <a:t>CATTLE TAGGING MANAGEMENT SYSTEM</a:t>
            </a:r>
          </a:p>
          <a:p>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39F7BE9-7064-40B8-A4B5-EAE6A1BC178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5.jpeg"/><Relationship Id="rId7" Type="http://schemas.openxmlformats.org/officeDocument/2006/relationships/image" Target="../media/image28.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4.jpeg"/><Relationship Id="rId9" Type="http://schemas.openxmlformats.org/officeDocument/2006/relationships/image" Target="../media/image3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4495800"/>
            <a:ext cx="6172200" cy="685800"/>
          </a:xfrm>
        </p:spPr>
        <p:txBody>
          <a:bodyPr>
            <a:normAutofit/>
          </a:bodyPr>
          <a:lstStyle/>
          <a:p>
            <a:r>
              <a:rPr lang="en-US" sz="3400" dirty="0" smtClean="0"/>
              <a:t>Cattle Tagging Management</a:t>
            </a:r>
            <a:endParaRPr lang="en-US" sz="3400" dirty="0"/>
          </a:p>
        </p:txBody>
      </p:sp>
      <p:sp>
        <p:nvSpPr>
          <p:cNvPr id="3" name="Subtitle 2"/>
          <p:cNvSpPr>
            <a:spLocks noGrp="1"/>
          </p:cNvSpPr>
          <p:nvPr>
            <p:ph type="subTitle" idx="1"/>
          </p:nvPr>
        </p:nvSpPr>
        <p:spPr>
          <a:xfrm>
            <a:off x="2362200" y="5181600"/>
            <a:ext cx="6096000" cy="1066800"/>
          </a:xfrm>
        </p:spPr>
        <p:txBody>
          <a:bodyPr/>
          <a:lstStyle/>
          <a:p>
            <a:r>
              <a:rPr lang="en-US" dirty="0" smtClean="0">
                <a:latin typeface="Arial" pitchFamily="34" charset="0"/>
                <a:cs typeface="Arial" pitchFamily="34" charset="0"/>
              </a:rPr>
              <a:t>SYSTEM SOFTWARE PRESENTATION</a:t>
            </a:r>
            <a:endParaRPr lang="en-US" dirty="0">
              <a:latin typeface="Arial" pitchFamily="34" charset="0"/>
              <a:cs typeface="Arial" pitchFamily="34" charset="0"/>
            </a:endParaRPr>
          </a:p>
        </p:txBody>
      </p:sp>
      <p:pic>
        <p:nvPicPr>
          <p:cNvPr id="4" name="Picture 4" descr="C:\Users\Eng Hwee\Desktop\Cow Pic\77R9IYPL1cattle_size_metal_head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38199" y="3733800"/>
            <a:ext cx="897903" cy="685800"/>
          </a:xfrm>
          <a:prstGeom prst="rect">
            <a:avLst/>
          </a:prstGeom>
          <a:noFill/>
        </p:spPr>
      </p:pic>
      <p:pic>
        <p:nvPicPr>
          <p:cNvPr id="6" name="Picture 3" descr="C:\Users\Eng Hwee\Desktop\Cow Pic\cow1 lance lawson.jpg"/>
          <p:cNvPicPr>
            <a:picLocks noChangeAspect="1" noChangeArrowheads="1"/>
          </p:cNvPicPr>
          <p:nvPr/>
        </p:nvPicPr>
        <p:blipFill>
          <a:blip r:embed="rId3" cstate="print"/>
          <a:srcRect/>
          <a:stretch>
            <a:fillRect/>
          </a:stretch>
        </p:blipFill>
        <p:spPr bwMode="auto">
          <a:xfrm>
            <a:off x="2057400" y="1143000"/>
            <a:ext cx="4800600" cy="318789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6705600" y="6019800"/>
            <a:ext cx="2209800" cy="646331"/>
          </a:xfrm>
          <a:prstGeom prst="rect">
            <a:avLst/>
          </a:prstGeom>
          <a:noFill/>
        </p:spPr>
        <p:txBody>
          <a:bodyPr wrap="square" rtlCol="0">
            <a:spAutoFit/>
          </a:bodyPr>
          <a:lstStyle/>
          <a:p>
            <a:r>
              <a:rPr lang="en-US" sz="1200" b="1" dirty="0" smtClean="0">
                <a:latin typeface="Arial" pitchFamily="34" charset="0"/>
                <a:cs typeface="Arial" pitchFamily="34" charset="0"/>
              </a:rPr>
              <a:t>By,</a:t>
            </a:r>
          </a:p>
          <a:p>
            <a:r>
              <a:rPr lang="en-US" sz="1200" b="1" dirty="0" err="1" smtClean="0">
                <a:latin typeface="Arial" pitchFamily="34" charset="0"/>
                <a:cs typeface="Arial" pitchFamily="34" charset="0"/>
              </a:rPr>
              <a:t>Yeap</a:t>
            </a:r>
            <a:r>
              <a:rPr lang="en-US" sz="1200" b="1" dirty="0" smtClean="0">
                <a:latin typeface="Arial" pitchFamily="34" charset="0"/>
                <a:cs typeface="Arial" pitchFamily="34" charset="0"/>
              </a:rPr>
              <a:t> Eng </a:t>
            </a:r>
            <a:r>
              <a:rPr lang="en-US" sz="1200" b="1" dirty="0" err="1" smtClean="0">
                <a:latin typeface="Arial" pitchFamily="34" charset="0"/>
                <a:cs typeface="Arial" pitchFamily="34" charset="0"/>
              </a:rPr>
              <a:t>Hwee</a:t>
            </a:r>
            <a:endParaRPr lang="en-US" sz="1200" b="1" dirty="0" smtClean="0">
              <a:latin typeface="Arial" pitchFamily="34" charset="0"/>
              <a:cs typeface="Arial" pitchFamily="34" charset="0"/>
            </a:endParaRPr>
          </a:p>
          <a:p>
            <a:r>
              <a:rPr lang="en-US" sz="1200" b="1" dirty="0" err="1" smtClean="0">
                <a:latin typeface="Arial" pitchFamily="34" charset="0"/>
                <a:cs typeface="Arial" pitchFamily="34" charset="0"/>
              </a:rPr>
              <a:t>Pneu</a:t>
            </a:r>
            <a:r>
              <a:rPr lang="en-US" sz="1200" b="1" dirty="0" smtClean="0">
                <a:latin typeface="Arial" pitchFamily="34" charset="0"/>
                <a:cs typeface="Arial" pitchFamily="34" charset="0"/>
              </a:rPr>
              <a:t>-Logic SEA </a:t>
            </a:r>
            <a:r>
              <a:rPr lang="en-US" sz="1200" b="1" dirty="0" err="1" smtClean="0">
                <a:latin typeface="Arial" pitchFamily="34" charset="0"/>
                <a:cs typeface="Arial" pitchFamily="34" charset="0"/>
              </a:rPr>
              <a:t>Sdn</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Bhd</a:t>
            </a:r>
            <a:endParaRPr lang="en-US" sz="1200" b="1" dirty="0">
              <a:latin typeface="Arial" pitchFamily="34" charset="0"/>
              <a:cs typeface="Arial" pitchFamily="34" charset="0"/>
            </a:endParaRPr>
          </a:p>
        </p:txBody>
      </p:sp>
      <p:pic>
        <p:nvPicPr>
          <p:cNvPr id="2051" name="Picture 3" descr="C:\Users\Eng Hwee\Desktop\Samsung VLAC-G1.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371601" y="4876800"/>
            <a:ext cx="533400" cy="609600"/>
          </a:xfrm>
          <a:prstGeom prst="rect">
            <a:avLst/>
          </a:prstGeom>
          <a:noFill/>
        </p:spPr>
      </p:pic>
      <p:pic>
        <p:nvPicPr>
          <p:cNvPr id="2050" name="Picture 2"/>
          <p:cNvPicPr>
            <a:picLocks noChangeAspect="1" noChangeArrowheads="1"/>
          </p:cNvPicPr>
          <p:nvPr/>
        </p:nvPicPr>
        <p:blipFill>
          <a:blip r:embed="rId5" cstate="print"/>
          <a:srcRect/>
          <a:stretch>
            <a:fillRect/>
          </a:stretch>
        </p:blipFill>
        <p:spPr bwMode="auto">
          <a:xfrm>
            <a:off x="6400800" y="228600"/>
            <a:ext cx="2419048"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a:blip r:embed="rId2" cstate="print"/>
          <a:srcRect/>
          <a:stretch>
            <a:fillRect/>
          </a:stretch>
        </p:blipFill>
        <p:spPr bwMode="auto">
          <a:xfrm>
            <a:off x="533400" y="1219200"/>
            <a:ext cx="7315200" cy="5334000"/>
          </a:xfrm>
          <a:prstGeom prst="rect">
            <a:avLst/>
          </a:prstGeom>
          <a:noFill/>
          <a:ln w="9525">
            <a:noFill/>
            <a:miter lim="800000"/>
            <a:headEnd/>
            <a:tailEnd/>
          </a:ln>
        </p:spPr>
      </p:pic>
      <p:sp>
        <p:nvSpPr>
          <p:cNvPr id="2" name="Title 1"/>
          <p:cNvSpPr>
            <a:spLocks noGrp="1"/>
          </p:cNvSpPr>
          <p:nvPr>
            <p:ph type="title"/>
          </p:nvPr>
        </p:nvSpPr>
        <p:spPr>
          <a:xfrm>
            <a:off x="457200" y="152400"/>
            <a:ext cx="7467600" cy="487362"/>
          </a:xfrm>
        </p:spPr>
        <p:txBody>
          <a:bodyPr>
            <a:normAutofit fontScale="90000"/>
          </a:bodyPr>
          <a:lstStyle/>
          <a:p>
            <a:r>
              <a:rPr lang="en-US" dirty="0" smtClean="0"/>
              <a:t>PC User Interface</a:t>
            </a:r>
            <a:endParaRPr lang="en-US" dirty="0"/>
          </a:p>
        </p:txBody>
      </p:sp>
      <p:sp>
        <p:nvSpPr>
          <p:cNvPr id="3" name="Content Placeholder 2"/>
          <p:cNvSpPr>
            <a:spLocks noGrp="1"/>
          </p:cNvSpPr>
          <p:nvPr>
            <p:ph sz="quarter" idx="1"/>
          </p:nvPr>
        </p:nvSpPr>
        <p:spPr>
          <a:xfrm>
            <a:off x="457200" y="685800"/>
            <a:ext cx="7467600" cy="381000"/>
          </a:xfrm>
        </p:spPr>
        <p:txBody>
          <a:bodyPr>
            <a:normAutofit lnSpcReduction="10000"/>
          </a:bodyPr>
          <a:lstStyle/>
          <a:p>
            <a:pPr>
              <a:buNone/>
            </a:pPr>
            <a:r>
              <a:rPr lang="en-US" sz="2000" dirty="0" smtClean="0">
                <a:latin typeface="+mj-lt"/>
              </a:rPr>
              <a:t>Main View</a:t>
            </a:r>
            <a:endParaRPr lang="en-US" sz="2000" dirty="0">
              <a:latin typeface="+mj-lt"/>
            </a:endParaRPr>
          </a:p>
        </p:txBody>
      </p:sp>
      <p:cxnSp>
        <p:nvCxnSpPr>
          <p:cNvPr id="6" name="Straight Arrow Connector 5"/>
          <p:cNvCxnSpPr/>
          <p:nvPr/>
        </p:nvCxnSpPr>
        <p:spPr>
          <a:xfrm rot="10800000" flipV="1">
            <a:off x="1295400" y="1066800"/>
            <a:ext cx="12192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438400" y="838200"/>
            <a:ext cx="2223686" cy="307777"/>
          </a:xfrm>
          <a:prstGeom prst="rect">
            <a:avLst/>
          </a:prstGeom>
          <a:noFill/>
        </p:spPr>
        <p:txBody>
          <a:bodyPr wrap="none" rtlCol="0">
            <a:spAutoFit/>
          </a:bodyPr>
          <a:lstStyle/>
          <a:p>
            <a:r>
              <a:rPr lang="en-US" sz="1400" dirty="0" smtClean="0">
                <a:latin typeface="+mj-lt"/>
              </a:rPr>
              <a:t>Connection to the Reader</a:t>
            </a:r>
            <a:endParaRPr lang="en-US" sz="1400" dirty="0">
              <a:latin typeface="+mj-lt"/>
            </a:endParaRPr>
          </a:p>
        </p:txBody>
      </p:sp>
      <p:sp>
        <p:nvSpPr>
          <p:cNvPr id="10" name="TextBox 9"/>
          <p:cNvSpPr txBox="1"/>
          <p:nvPr/>
        </p:nvSpPr>
        <p:spPr>
          <a:xfrm>
            <a:off x="5410200" y="838200"/>
            <a:ext cx="1030410" cy="307777"/>
          </a:xfrm>
          <a:prstGeom prst="rect">
            <a:avLst/>
          </a:prstGeom>
          <a:noFill/>
        </p:spPr>
        <p:txBody>
          <a:bodyPr wrap="none" rtlCol="0">
            <a:spAutoFit/>
          </a:bodyPr>
          <a:lstStyle/>
          <a:p>
            <a:r>
              <a:rPr lang="en-US" sz="1400" dirty="0" smtClean="0">
                <a:latin typeface="+mj-lt"/>
              </a:rPr>
              <a:t>Tab Pages</a:t>
            </a:r>
            <a:endParaRPr lang="en-US" sz="1400" dirty="0">
              <a:latin typeface="+mj-lt"/>
            </a:endParaRPr>
          </a:p>
        </p:txBody>
      </p:sp>
      <p:cxnSp>
        <p:nvCxnSpPr>
          <p:cNvPr id="11" name="Straight Arrow Connector 10"/>
          <p:cNvCxnSpPr/>
          <p:nvPr/>
        </p:nvCxnSpPr>
        <p:spPr>
          <a:xfrm rot="5400000">
            <a:off x="4724400" y="1371600"/>
            <a:ext cx="11430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Slide Number Placeholder 4"/>
          <p:cNvSpPr>
            <a:spLocks noGrp="1"/>
          </p:cNvSpPr>
          <p:nvPr>
            <p:ph type="sldNum" sz="quarter" idx="15"/>
          </p:nvPr>
        </p:nvSpPr>
        <p:spPr>
          <a:xfrm>
            <a:off x="8129016" y="5734050"/>
            <a:ext cx="609600" cy="521208"/>
          </a:xfrm>
        </p:spPr>
        <p:txBody>
          <a:bodyPr/>
          <a:lstStyle/>
          <a:p>
            <a:fld id="{91F7E977-D46B-4366-AA11-43416B861573}" type="slidenum">
              <a:rPr lang="en-US" smtClean="0"/>
              <a:pPr/>
              <a:t>10</a:t>
            </a:fld>
            <a:endParaRPr lang="en-US" dirty="0"/>
          </a:p>
        </p:txBody>
      </p:sp>
      <p:sp>
        <p:nvSpPr>
          <p:cNvPr id="13" name="Date Placeholder 5"/>
          <p:cNvSpPr>
            <a:spLocks noGrp="1"/>
          </p:cNvSpPr>
          <p:nvPr>
            <p:ph type="dt" sz="half" idx="14"/>
          </p:nvPr>
        </p:nvSpPr>
        <p:spPr>
          <a:xfrm rot="5400000">
            <a:off x="7589520" y="1081851"/>
            <a:ext cx="2011680" cy="384048"/>
          </a:xfrm>
        </p:spPr>
        <p:txBody>
          <a:bodyPr/>
          <a:lstStyle/>
          <a:p>
            <a:pPr algn="ctr"/>
            <a:r>
              <a:rPr lang="en-US" dirty="0" err="1" smtClean="0">
                <a:latin typeface="Arial" pitchFamily="34" charset="0"/>
                <a:cs typeface="Arial" pitchFamily="34" charset="0"/>
              </a:rPr>
              <a:t>Senstech</a:t>
            </a:r>
            <a:r>
              <a:rPr lang="en-US" dirty="0" smtClean="0">
                <a:latin typeface="Arial" pitchFamily="34" charset="0"/>
                <a:cs typeface="Arial" pitchFamily="34" charset="0"/>
              </a:rPr>
              <a:t> Sdn Bhd</a:t>
            </a:r>
            <a:endParaRPr lang="en-US" dirty="0">
              <a:latin typeface="Arial" pitchFamily="34" charset="0"/>
              <a:cs typeface="Arial" pitchFamily="34" charset="0"/>
            </a:endParaRPr>
          </a:p>
        </p:txBody>
      </p:sp>
      <p:sp>
        <p:nvSpPr>
          <p:cNvPr id="17" name="Footer Placeholder 7"/>
          <p:cNvSpPr>
            <a:spLocks noGrp="1"/>
          </p:cNvSpPr>
          <p:nvPr>
            <p:ph type="ftr" sz="quarter" idx="16"/>
          </p:nvPr>
        </p:nvSpPr>
        <p:spPr>
          <a:xfrm rot="5400000">
            <a:off x="6913986" y="3703320"/>
            <a:ext cx="3352800" cy="365760"/>
          </a:xfrm>
        </p:spPr>
        <p:txBody>
          <a:bodyPr/>
          <a:lstStyle/>
          <a:p>
            <a:r>
              <a:rPr lang="en-US" dirty="0" smtClean="0">
                <a:latin typeface="Arial" pitchFamily="34" charset="0"/>
                <a:cs typeface="Arial" pitchFamily="34" charset="0"/>
              </a:rPr>
              <a:t>LIVESTOCK </a:t>
            </a:r>
            <a:r>
              <a:rPr lang="en-US" dirty="0" smtClean="0">
                <a:latin typeface="Arial" pitchFamily="34" charset="0"/>
                <a:cs typeface="Arial" pitchFamily="34" charset="0"/>
              </a:rPr>
              <a:t>TAGGING MANAGEMENT SYSTEM</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487362"/>
          </a:xfrm>
        </p:spPr>
        <p:txBody>
          <a:bodyPr>
            <a:normAutofit fontScale="90000"/>
          </a:bodyPr>
          <a:lstStyle/>
          <a:p>
            <a:r>
              <a:rPr lang="en-US" dirty="0" smtClean="0"/>
              <a:t>PC User Interface</a:t>
            </a:r>
            <a:endParaRPr lang="en-US" dirty="0"/>
          </a:p>
        </p:txBody>
      </p:sp>
      <p:sp>
        <p:nvSpPr>
          <p:cNvPr id="3" name="Content Placeholder 2"/>
          <p:cNvSpPr>
            <a:spLocks noGrp="1"/>
          </p:cNvSpPr>
          <p:nvPr>
            <p:ph sz="quarter" idx="1"/>
          </p:nvPr>
        </p:nvSpPr>
        <p:spPr>
          <a:xfrm>
            <a:off x="457200" y="685800"/>
            <a:ext cx="7467600" cy="381000"/>
          </a:xfrm>
        </p:spPr>
        <p:txBody>
          <a:bodyPr>
            <a:normAutofit lnSpcReduction="10000"/>
          </a:bodyPr>
          <a:lstStyle/>
          <a:p>
            <a:pPr>
              <a:buNone/>
            </a:pPr>
            <a:r>
              <a:rPr lang="en-US" sz="2000" dirty="0" smtClean="0">
                <a:latin typeface="+mj-lt"/>
              </a:rPr>
              <a:t>Reader Connection Setting</a:t>
            </a:r>
            <a:endParaRPr lang="en-US" sz="2000" dirty="0">
              <a:latin typeface="+mj-lt"/>
            </a:endParaRPr>
          </a:p>
        </p:txBody>
      </p:sp>
      <p:sp>
        <p:nvSpPr>
          <p:cNvPr id="14" name="Slide Number Placeholder 4"/>
          <p:cNvSpPr>
            <a:spLocks noGrp="1"/>
          </p:cNvSpPr>
          <p:nvPr>
            <p:ph type="sldNum" sz="quarter" idx="15"/>
          </p:nvPr>
        </p:nvSpPr>
        <p:spPr>
          <a:xfrm>
            <a:off x="8129016" y="5734050"/>
            <a:ext cx="609600" cy="521208"/>
          </a:xfrm>
        </p:spPr>
        <p:txBody>
          <a:bodyPr/>
          <a:lstStyle/>
          <a:p>
            <a:fld id="{91F7E977-D46B-4366-AA11-43416B861573}" type="slidenum">
              <a:rPr lang="en-US" smtClean="0"/>
              <a:pPr/>
              <a:t>11</a:t>
            </a:fld>
            <a:endParaRPr lang="en-US" dirty="0"/>
          </a:p>
        </p:txBody>
      </p:sp>
      <p:pic>
        <p:nvPicPr>
          <p:cNvPr id="10" name="Picture 9"/>
          <p:cNvPicPr/>
          <p:nvPr/>
        </p:nvPicPr>
        <p:blipFill>
          <a:blip r:embed="rId2" cstate="print"/>
          <a:srcRect/>
          <a:stretch>
            <a:fillRect/>
          </a:stretch>
        </p:blipFill>
        <p:spPr bwMode="auto">
          <a:xfrm>
            <a:off x="533400" y="1143000"/>
            <a:ext cx="7543800" cy="5410200"/>
          </a:xfrm>
          <a:prstGeom prst="rect">
            <a:avLst/>
          </a:prstGeom>
          <a:noFill/>
          <a:ln w="9525">
            <a:noFill/>
            <a:miter lim="800000"/>
            <a:headEnd/>
            <a:tailEnd/>
          </a:ln>
        </p:spPr>
      </p:pic>
      <p:sp>
        <p:nvSpPr>
          <p:cNvPr id="11" name="Date Placeholder 5"/>
          <p:cNvSpPr>
            <a:spLocks noGrp="1"/>
          </p:cNvSpPr>
          <p:nvPr>
            <p:ph type="dt" sz="half" idx="14"/>
          </p:nvPr>
        </p:nvSpPr>
        <p:spPr>
          <a:xfrm rot="5400000">
            <a:off x="7589520" y="1081851"/>
            <a:ext cx="2011680" cy="384048"/>
          </a:xfrm>
        </p:spPr>
        <p:txBody>
          <a:bodyPr/>
          <a:lstStyle/>
          <a:p>
            <a:pPr algn="ctr"/>
            <a:r>
              <a:rPr lang="en-US" dirty="0" err="1" smtClean="0">
                <a:latin typeface="Arial" pitchFamily="34" charset="0"/>
                <a:cs typeface="Arial" pitchFamily="34" charset="0"/>
              </a:rPr>
              <a:t>Senstech</a:t>
            </a:r>
            <a:r>
              <a:rPr lang="en-US" dirty="0" smtClean="0">
                <a:latin typeface="Arial" pitchFamily="34" charset="0"/>
                <a:cs typeface="Arial" pitchFamily="34" charset="0"/>
              </a:rPr>
              <a:t> Sdn Bhd</a:t>
            </a:r>
            <a:endParaRPr lang="en-US" dirty="0">
              <a:latin typeface="Arial" pitchFamily="34" charset="0"/>
              <a:cs typeface="Arial" pitchFamily="34" charset="0"/>
            </a:endParaRPr>
          </a:p>
        </p:txBody>
      </p:sp>
      <p:sp>
        <p:nvSpPr>
          <p:cNvPr id="15" name="Footer Placeholder 7"/>
          <p:cNvSpPr>
            <a:spLocks noGrp="1"/>
          </p:cNvSpPr>
          <p:nvPr>
            <p:ph type="ftr" sz="quarter" idx="16"/>
          </p:nvPr>
        </p:nvSpPr>
        <p:spPr>
          <a:xfrm rot="5400000">
            <a:off x="6913986" y="3703320"/>
            <a:ext cx="3352800" cy="365760"/>
          </a:xfrm>
        </p:spPr>
        <p:txBody>
          <a:bodyPr/>
          <a:lstStyle/>
          <a:p>
            <a:r>
              <a:rPr lang="en-US" dirty="0" smtClean="0">
                <a:latin typeface="Arial" pitchFamily="34" charset="0"/>
                <a:cs typeface="Arial" pitchFamily="34" charset="0"/>
              </a:rPr>
              <a:t>LIVESTOCK </a:t>
            </a:r>
            <a:r>
              <a:rPr lang="en-US" dirty="0" smtClean="0">
                <a:latin typeface="Arial" pitchFamily="34" charset="0"/>
                <a:cs typeface="Arial" pitchFamily="34" charset="0"/>
              </a:rPr>
              <a:t>TAGGING MANAGEMENT SYSTEM</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a:blip r:embed="rId2" cstate="print"/>
          <a:srcRect/>
          <a:stretch>
            <a:fillRect/>
          </a:stretch>
        </p:blipFill>
        <p:spPr bwMode="auto">
          <a:xfrm>
            <a:off x="533400" y="1143000"/>
            <a:ext cx="7239000" cy="5334000"/>
          </a:xfrm>
          <a:prstGeom prst="rect">
            <a:avLst/>
          </a:prstGeom>
          <a:noFill/>
          <a:ln w="9525">
            <a:noFill/>
            <a:miter lim="800000"/>
            <a:headEnd/>
            <a:tailEnd/>
          </a:ln>
        </p:spPr>
      </p:pic>
      <p:sp>
        <p:nvSpPr>
          <p:cNvPr id="2" name="Title 1"/>
          <p:cNvSpPr>
            <a:spLocks noGrp="1"/>
          </p:cNvSpPr>
          <p:nvPr>
            <p:ph type="title"/>
          </p:nvPr>
        </p:nvSpPr>
        <p:spPr>
          <a:xfrm>
            <a:off x="457200" y="152400"/>
            <a:ext cx="7467600" cy="487362"/>
          </a:xfrm>
        </p:spPr>
        <p:txBody>
          <a:bodyPr>
            <a:normAutofit fontScale="90000"/>
          </a:bodyPr>
          <a:lstStyle/>
          <a:p>
            <a:r>
              <a:rPr lang="en-US" dirty="0" smtClean="0"/>
              <a:t>PC User Interface</a:t>
            </a:r>
            <a:endParaRPr lang="en-US" dirty="0"/>
          </a:p>
        </p:txBody>
      </p:sp>
      <p:sp>
        <p:nvSpPr>
          <p:cNvPr id="3" name="Content Placeholder 2"/>
          <p:cNvSpPr>
            <a:spLocks noGrp="1"/>
          </p:cNvSpPr>
          <p:nvPr>
            <p:ph sz="quarter" idx="1"/>
          </p:nvPr>
        </p:nvSpPr>
        <p:spPr>
          <a:xfrm>
            <a:off x="457200" y="685800"/>
            <a:ext cx="7467600" cy="381000"/>
          </a:xfrm>
        </p:spPr>
        <p:txBody>
          <a:bodyPr>
            <a:normAutofit lnSpcReduction="10000"/>
          </a:bodyPr>
          <a:lstStyle/>
          <a:p>
            <a:pPr>
              <a:buNone/>
            </a:pPr>
            <a:r>
              <a:rPr lang="en-US" sz="2000" dirty="0" smtClean="0">
                <a:latin typeface="+mj-lt"/>
              </a:rPr>
              <a:t>Connected View</a:t>
            </a:r>
            <a:endParaRPr lang="en-US" sz="2000" dirty="0">
              <a:latin typeface="+mj-lt"/>
            </a:endParaRPr>
          </a:p>
        </p:txBody>
      </p:sp>
      <p:cxnSp>
        <p:nvCxnSpPr>
          <p:cNvPr id="6" name="Straight Arrow Connector 5"/>
          <p:cNvCxnSpPr/>
          <p:nvPr/>
        </p:nvCxnSpPr>
        <p:spPr>
          <a:xfrm rot="10800000" flipV="1">
            <a:off x="1295400" y="1066800"/>
            <a:ext cx="12192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438400" y="838200"/>
            <a:ext cx="2183611" cy="307777"/>
          </a:xfrm>
          <a:prstGeom prst="rect">
            <a:avLst/>
          </a:prstGeom>
          <a:noFill/>
        </p:spPr>
        <p:txBody>
          <a:bodyPr wrap="none" rtlCol="0">
            <a:spAutoFit/>
          </a:bodyPr>
          <a:lstStyle/>
          <a:p>
            <a:r>
              <a:rPr lang="en-US" sz="1400" dirty="0" smtClean="0">
                <a:latin typeface="+mj-lt"/>
              </a:rPr>
              <a:t>Connected to the Reader</a:t>
            </a:r>
            <a:endParaRPr lang="en-US" sz="1400" dirty="0">
              <a:latin typeface="+mj-lt"/>
            </a:endParaRPr>
          </a:p>
        </p:txBody>
      </p:sp>
      <p:sp>
        <p:nvSpPr>
          <p:cNvPr id="10" name="TextBox 9"/>
          <p:cNvSpPr txBox="1"/>
          <p:nvPr/>
        </p:nvSpPr>
        <p:spPr>
          <a:xfrm>
            <a:off x="4800600" y="609600"/>
            <a:ext cx="3810000" cy="523220"/>
          </a:xfrm>
          <a:prstGeom prst="rect">
            <a:avLst/>
          </a:prstGeom>
          <a:noFill/>
        </p:spPr>
        <p:txBody>
          <a:bodyPr wrap="square" rtlCol="0">
            <a:spAutoFit/>
          </a:bodyPr>
          <a:lstStyle/>
          <a:p>
            <a:pPr algn="ctr"/>
            <a:r>
              <a:rPr lang="en-US" sz="1400" dirty="0" smtClean="0">
                <a:latin typeface="+mj-lt"/>
              </a:rPr>
              <a:t>Some features depending on the connection </a:t>
            </a:r>
          </a:p>
          <a:p>
            <a:pPr algn="ctr"/>
            <a:r>
              <a:rPr lang="en-US" sz="1400" dirty="0" smtClean="0">
                <a:latin typeface="+mj-lt"/>
              </a:rPr>
              <a:t>will be enabled automatically</a:t>
            </a:r>
            <a:endParaRPr lang="en-US" sz="1400" dirty="0">
              <a:latin typeface="+mj-lt"/>
            </a:endParaRPr>
          </a:p>
        </p:txBody>
      </p:sp>
      <p:cxnSp>
        <p:nvCxnSpPr>
          <p:cNvPr id="11" name="Straight Arrow Connector 10"/>
          <p:cNvCxnSpPr/>
          <p:nvPr/>
        </p:nvCxnSpPr>
        <p:spPr>
          <a:xfrm rot="10800000" flipV="1">
            <a:off x="1447800" y="1066800"/>
            <a:ext cx="4114800" cy="1905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Slide Number Placeholder 4"/>
          <p:cNvSpPr>
            <a:spLocks noGrp="1"/>
          </p:cNvSpPr>
          <p:nvPr>
            <p:ph type="sldNum" sz="quarter" idx="15"/>
          </p:nvPr>
        </p:nvSpPr>
        <p:spPr>
          <a:xfrm>
            <a:off x="8129016" y="5734050"/>
            <a:ext cx="609600" cy="521208"/>
          </a:xfrm>
        </p:spPr>
        <p:txBody>
          <a:bodyPr/>
          <a:lstStyle/>
          <a:p>
            <a:fld id="{91F7E977-D46B-4366-AA11-43416B861573}" type="slidenum">
              <a:rPr lang="en-US" smtClean="0"/>
              <a:pPr/>
              <a:t>12</a:t>
            </a:fld>
            <a:endParaRPr lang="en-US" dirty="0"/>
          </a:p>
        </p:txBody>
      </p:sp>
      <p:sp>
        <p:nvSpPr>
          <p:cNvPr id="13" name="Date Placeholder 5"/>
          <p:cNvSpPr>
            <a:spLocks noGrp="1"/>
          </p:cNvSpPr>
          <p:nvPr>
            <p:ph type="dt" sz="half" idx="14"/>
          </p:nvPr>
        </p:nvSpPr>
        <p:spPr>
          <a:xfrm rot="5400000">
            <a:off x="7589520" y="1081851"/>
            <a:ext cx="2011680" cy="384048"/>
          </a:xfrm>
        </p:spPr>
        <p:txBody>
          <a:bodyPr/>
          <a:lstStyle/>
          <a:p>
            <a:pPr algn="ctr"/>
            <a:r>
              <a:rPr lang="en-US" dirty="0" err="1" smtClean="0">
                <a:latin typeface="Arial" pitchFamily="34" charset="0"/>
                <a:cs typeface="Arial" pitchFamily="34" charset="0"/>
              </a:rPr>
              <a:t>Senstech</a:t>
            </a:r>
            <a:r>
              <a:rPr lang="en-US" dirty="0" smtClean="0">
                <a:latin typeface="Arial" pitchFamily="34" charset="0"/>
                <a:cs typeface="Arial" pitchFamily="34" charset="0"/>
              </a:rPr>
              <a:t> Sdn Bhd</a:t>
            </a:r>
            <a:endParaRPr lang="en-US" dirty="0">
              <a:latin typeface="Arial" pitchFamily="34" charset="0"/>
              <a:cs typeface="Arial" pitchFamily="34" charset="0"/>
            </a:endParaRPr>
          </a:p>
        </p:txBody>
      </p:sp>
      <p:sp>
        <p:nvSpPr>
          <p:cNvPr id="17" name="Footer Placeholder 7"/>
          <p:cNvSpPr>
            <a:spLocks noGrp="1"/>
          </p:cNvSpPr>
          <p:nvPr>
            <p:ph type="ftr" sz="quarter" idx="16"/>
          </p:nvPr>
        </p:nvSpPr>
        <p:spPr>
          <a:xfrm rot="5400000">
            <a:off x="6913986" y="3703320"/>
            <a:ext cx="3352800" cy="365760"/>
          </a:xfrm>
        </p:spPr>
        <p:txBody>
          <a:bodyPr/>
          <a:lstStyle/>
          <a:p>
            <a:r>
              <a:rPr lang="en-US" dirty="0" smtClean="0">
                <a:latin typeface="Arial" pitchFamily="34" charset="0"/>
                <a:cs typeface="Arial" pitchFamily="34" charset="0"/>
              </a:rPr>
              <a:t>LIVESTOCK </a:t>
            </a:r>
            <a:r>
              <a:rPr lang="en-US" dirty="0" smtClean="0">
                <a:latin typeface="Arial" pitchFamily="34" charset="0"/>
                <a:cs typeface="Arial" pitchFamily="34" charset="0"/>
              </a:rPr>
              <a:t>TAGGING MANAGEMENT SYSTEM</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2" cstate="print"/>
          <a:srcRect/>
          <a:stretch>
            <a:fillRect/>
          </a:stretch>
        </p:blipFill>
        <p:spPr bwMode="auto">
          <a:xfrm>
            <a:off x="533400" y="1219200"/>
            <a:ext cx="7391400" cy="5334000"/>
          </a:xfrm>
          <a:prstGeom prst="rect">
            <a:avLst/>
          </a:prstGeom>
          <a:noFill/>
          <a:ln w="9525">
            <a:noFill/>
            <a:miter lim="800000"/>
            <a:headEnd/>
            <a:tailEnd/>
          </a:ln>
        </p:spPr>
      </p:pic>
      <p:sp>
        <p:nvSpPr>
          <p:cNvPr id="2" name="Title 1"/>
          <p:cNvSpPr>
            <a:spLocks noGrp="1"/>
          </p:cNvSpPr>
          <p:nvPr>
            <p:ph type="title"/>
          </p:nvPr>
        </p:nvSpPr>
        <p:spPr>
          <a:xfrm>
            <a:off x="457200" y="152400"/>
            <a:ext cx="7467600" cy="487362"/>
          </a:xfrm>
        </p:spPr>
        <p:txBody>
          <a:bodyPr>
            <a:normAutofit fontScale="90000"/>
          </a:bodyPr>
          <a:lstStyle/>
          <a:p>
            <a:r>
              <a:rPr lang="en-US" dirty="0" smtClean="0"/>
              <a:t>PC User Interface</a:t>
            </a:r>
            <a:endParaRPr lang="en-US" dirty="0"/>
          </a:p>
        </p:txBody>
      </p:sp>
      <p:sp>
        <p:nvSpPr>
          <p:cNvPr id="3" name="Content Placeholder 2"/>
          <p:cNvSpPr>
            <a:spLocks noGrp="1"/>
          </p:cNvSpPr>
          <p:nvPr>
            <p:ph sz="quarter" idx="1"/>
          </p:nvPr>
        </p:nvSpPr>
        <p:spPr>
          <a:xfrm>
            <a:off x="457200" y="685800"/>
            <a:ext cx="7467600" cy="381000"/>
          </a:xfrm>
        </p:spPr>
        <p:txBody>
          <a:bodyPr>
            <a:normAutofit lnSpcReduction="10000"/>
          </a:bodyPr>
          <a:lstStyle/>
          <a:p>
            <a:pPr>
              <a:buNone/>
            </a:pPr>
            <a:r>
              <a:rPr lang="en-US" sz="2000" dirty="0" smtClean="0">
                <a:latin typeface="+mj-lt"/>
              </a:rPr>
              <a:t>Tag Management</a:t>
            </a:r>
            <a:endParaRPr lang="en-US" sz="2000" dirty="0">
              <a:latin typeface="+mj-lt"/>
            </a:endParaRPr>
          </a:p>
        </p:txBody>
      </p:sp>
      <p:cxnSp>
        <p:nvCxnSpPr>
          <p:cNvPr id="6" name="Straight Arrow Connector 5"/>
          <p:cNvCxnSpPr/>
          <p:nvPr/>
        </p:nvCxnSpPr>
        <p:spPr>
          <a:xfrm rot="5400000">
            <a:off x="1371600" y="990600"/>
            <a:ext cx="1371600"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590801" y="685800"/>
            <a:ext cx="4724399" cy="523220"/>
          </a:xfrm>
          <a:prstGeom prst="rect">
            <a:avLst/>
          </a:prstGeom>
          <a:noFill/>
        </p:spPr>
        <p:txBody>
          <a:bodyPr wrap="square" rtlCol="0">
            <a:spAutoFit/>
          </a:bodyPr>
          <a:lstStyle/>
          <a:p>
            <a:pPr algn="ctr"/>
            <a:r>
              <a:rPr lang="en-US" sz="1400" dirty="0" smtClean="0">
                <a:latin typeface="+mj-lt"/>
              </a:rPr>
              <a:t>Tag Management  is use to management a tag such as </a:t>
            </a:r>
          </a:p>
          <a:p>
            <a:pPr algn="ctr"/>
            <a:r>
              <a:rPr lang="en-US" sz="1400" dirty="0" smtClean="0">
                <a:latin typeface="+mj-lt"/>
              </a:rPr>
              <a:t>reading a tag, register a new tag, edit or remove a tag. </a:t>
            </a:r>
            <a:endParaRPr lang="en-US" sz="1400" dirty="0">
              <a:latin typeface="+mj-lt"/>
            </a:endParaRPr>
          </a:p>
        </p:txBody>
      </p:sp>
      <p:sp>
        <p:nvSpPr>
          <p:cNvPr id="17" name="Slide Number Placeholder 4"/>
          <p:cNvSpPr>
            <a:spLocks noGrp="1"/>
          </p:cNvSpPr>
          <p:nvPr>
            <p:ph type="sldNum" sz="quarter" idx="15"/>
          </p:nvPr>
        </p:nvSpPr>
        <p:spPr>
          <a:xfrm>
            <a:off x="8129016" y="5734050"/>
            <a:ext cx="609600" cy="521208"/>
          </a:xfrm>
        </p:spPr>
        <p:txBody>
          <a:bodyPr/>
          <a:lstStyle/>
          <a:p>
            <a:fld id="{91F7E977-D46B-4366-AA11-43416B861573}" type="slidenum">
              <a:rPr lang="en-US" smtClean="0"/>
              <a:pPr/>
              <a:t>13</a:t>
            </a:fld>
            <a:endParaRPr lang="en-US" dirty="0"/>
          </a:p>
        </p:txBody>
      </p:sp>
      <p:sp>
        <p:nvSpPr>
          <p:cNvPr id="11" name="Date Placeholder 5"/>
          <p:cNvSpPr>
            <a:spLocks noGrp="1"/>
          </p:cNvSpPr>
          <p:nvPr>
            <p:ph type="dt" sz="half" idx="14"/>
          </p:nvPr>
        </p:nvSpPr>
        <p:spPr>
          <a:xfrm rot="5400000">
            <a:off x="7589520" y="1081851"/>
            <a:ext cx="2011680" cy="384048"/>
          </a:xfrm>
        </p:spPr>
        <p:txBody>
          <a:bodyPr/>
          <a:lstStyle/>
          <a:p>
            <a:pPr algn="ctr"/>
            <a:r>
              <a:rPr lang="en-US" dirty="0" err="1" smtClean="0">
                <a:latin typeface="Arial" pitchFamily="34" charset="0"/>
                <a:cs typeface="Arial" pitchFamily="34" charset="0"/>
              </a:rPr>
              <a:t>Senstech</a:t>
            </a:r>
            <a:r>
              <a:rPr lang="en-US" dirty="0" smtClean="0">
                <a:latin typeface="Arial" pitchFamily="34" charset="0"/>
                <a:cs typeface="Arial" pitchFamily="34" charset="0"/>
              </a:rPr>
              <a:t> Sdn Bhd</a:t>
            </a:r>
            <a:endParaRPr lang="en-US" dirty="0">
              <a:latin typeface="Arial" pitchFamily="34" charset="0"/>
              <a:cs typeface="Arial" pitchFamily="34" charset="0"/>
            </a:endParaRPr>
          </a:p>
        </p:txBody>
      </p:sp>
      <p:sp>
        <p:nvSpPr>
          <p:cNvPr id="12" name="Footer Placeholder 7"/>
          <p:cNvSpPr>
            <a:spLocks noGrp="1"/>
          </p:cNvSpPr>
          <p:nvPr>
            <p:ph type="ftr" sz="quarter" idx="16"/>
          </p:nvPr>
        </p:nvSpPr>
        <p:spPr>
          <a:xfrm rot="5400000">
            <a:off x="6913986" y="3703320"/>
            <a:ext cx="3352800" cy="365760"/>
          </a:xfrm>
        </p:spPr>
        <p:txBody>
          <a:bodyPr/>
          <a:lstStyle/>
          <a:p>
            <a:r>
              <a:rPr lang="en-US" dirty="0" smtClean="0">
                <a:latin typeface="Arial" pitchFamily="34" charset="0"/>
                <a:cs typeface="Arial" pitchFamily="34" charset="0"/>
              </a:rPr>
              <a:t>LIVESTOCK </a:t>
            </a:r>
            <a:r>
              <a:rPr lang="en-US" dirty="0" smtClean="0">
                <a:latin typeface="Arial" pitchFamily="34" charset="0"/>
                <a:cs typeface="Arial" pitchFamily="34" charset="0"/>
              </a:rPr>
              <a:t>TAGGING MANAGEMENT SYSTEM</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p:nvPr/>
        </p:nvPicPr>
        <p:blipFill>
          <a:blip r:embed="rId2" cstate="print"/>
          <a:srcRect/>
          <a:stretch>
            <a:fillRect/>
          </a:stretch>
        </p:blipFill>
        <p:spPr bwMode="auto">
          <a:xfrm>
            <a:off x="533400" y="1143000"/>
            <a:ext cx="7315200" cy="5410200"/>
          </a:xfrm>
          <a:prstGeom prst="rect">
            <a:avLst/>
          </a:prstGeom>
          <a:noFill/>
          <a:ln w="9525">
            <a:noFill/>
            <a:miter lim="800000"/>
            <a:headEnd/>
            <a:tailEnd/>
          </a:ln>
        </p:spPr>
      </p:pic>
      <p:sp>
        <p:nvSpPr>
          <p:cNvPr id="2" name="Title 1"/>
          <p:cNvSpPr>
            <a:spLocks noGrp="1"/>
          </p:cNvSpPr>
          <p:nvPr>
            <p:ph type="title"/>
          </p:nvPr>
        </p:nvSpPr>
        <p:spPr>
          <a:xfrm>
            <a:off x="457200" y="152400"/>
            <a:ext cx="7467600" cy="487362"/>
          </a:xfrm>
        </p:spPr>
        <p:txBody>
          <a:bodyPr>
            <a:normAutofit fontScale="90000"/>
          </a:bodyPr>
          <a:lstStyle/>
          <a:p>
            <a:r>
              <a:rPr lang="en-US" dirty="0" smtClean="0"/>
              <a:t>PC User Interface</a:t>
            </a:r>
            <a:endParaRPr lang="en-US" dirty="0"/>
          </a:p>
        </p:txBody>
      </p:sp>
      <p:sp>
        <p:nvSpPr>
          <p:cNvPr id="3" name="Content Placeholder 2"/>
          <p:cNvSpPr>
            <a:spLocks noGrp="1"/>
          </p:cNvSpPr>
          <p:nvPr>
            <p:ph sz="quarter" idx="1"/>
          </p:nvPr>
        </p:nvSpPr>
        <p:spPr>
          <a:xfrm>
            <a:off x="457200" y="685800"/>
            <a:ext cx="7467600" cy="381000"/>
          </a:xfrm>
        </p:spPr>
        <p:txBody>
          <a:bodyPr>
            <a:normAutofit lnSpcReduction="10000"/>
          </a:bodyPr>
          <a:lstStyle/>
          <a:p>
            <a:pPr>
              <a:buNone/>
            </a:pPr>
            <a:r>
              <a:rPr lang="en-US" sz="2000" dirty="0" smtClean="0">
                <a:latin typeface="+mj-lt"/>
              </a:rPr>
              <a:t>Tag Management</a:t>
            </a:r>
            <a:endParaRPr lang="en-US" sz="2000" dirty="0">
              <a:latin typeface="+mj-lt"/>
            </a:endParaRPr>
          </a:p>
        </p:txBody>
      </p:sp>
      <p:cxnSp>
        <p:nvCxnSpPr>
          <p:cNvPr id="6" name="Straight Arrow Connector 5"/>
          <p:cNvCxnSpPr/>
          <p:nvPr/>
        </p:nvCxnSpPr>
        <p:spPr>
          <a:xfrm rot="5400000">
            <a:off x="1752600" y="1752600"/>
            <a:ext cx="18288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743200" y="685800"/>
            <a:ext cx="4724399" cy="523220"/>
          </a:xfrm>
          <a:prstGeom prst="rect">
            <a:avLst/>
          </a:prstGeom>
          <a:noFill/>
        </p:spPr>
        <p:txBody>
          <a:bodyPr wrap="square" rtlCol="0">
            <a:spAutoFit/>
          </a:bodyPr>
          <a:lstStyle/>
          <a:p>
            <a:pPr algn="ctr"/>
            <a:r>
              <a:rPr lang="en-US" sz="1400" dirty="0" smtClean="0">
                <a:latin typeface="+mj-lt"/>
              </a:rPr>
              <a:t>When an existing tag being read by the reader, it will</a:t>
            </a:r>
          </a:p>
          <a:p>
            <a:pPr algn="ctr"/>
            <a:r>
              <a:rPr lang="en-US" sz="1400" dirty="0" smtClean="0">
                <a:latin typeface="+mj-lt"/>
              </a:rPr>
              <a:t>automatically display the information of the tag.</a:t>
            </a:r>
            <a:endParaRPr lang="en-US" sz="1400" dirty="0">
              <a:latin typeface="+mj-lt"/>
            </a:endParaRPr>
          </a:p>
        </p:txBody>
      </p:sp>
      <p:sp>
        <p:nvSpPr>
          <p:cNvPr id="12" name="Slide Number Placeholder 4"/>
          <p:cNvSpPr>
            <a:spLocks noGrp="1"/>
          </p:cNvSpPr>
          <p:nvPr>
            <p:ph type="sldNum" sz="quarter" idx="15"/>
          </p:nvPr>
        </p:nvSpPr>
        <p:spPr>
          <a:xfrm>
            <a:off x="8129016" y="5734050"/>
            <a:ext cx="609600" cy="521208"/>
          </a:xfrm>
        </p:spPr>
        <p:txBody>
          <a:bodyPr/>
          <a:lstStyle/>
          <a:p>
            <a:fld id="{91F7E977-D46B-4366-AA11-43416B861573}" type="slidenum">
              <a:rPr lang="en-US" smtClean="0"/>
              <a:pPr/>
              <a:t>14</a:t>
            </a:fld>
            <a:endParaRPr lang="en-US" dirty="0"/>
          </a:p>
        </p:txBody>
      </p:sp>
      <p:sp>
        <p:nvSpPr>
          <p:cNvPr id="15" name="Date Placeholder 5"/>
          <p:cNvSpPr>
            <a:spLocks noGrp="1"/>
          </p:cNvSpPr>
          <p:nvPr>
            <p:ph type="dt" sz="half" idx="14"/>
          </p:nvPr>
        </p:nvSpPr>
        <p:spPr>
          <a:xfrm rot="5400000">
            <a:off x="7589520" y="1081851"/>
            <a:ext cx="2011680" cy="384048"/>
          </a:xfrm>
        </p:spPr>
        <p:txBody>
          <a:bodyPr/>
          <a:lstStyle/>
          <a:p>
            <a:pPr algn="ctr"/>
            <a:r>
              <a:rPr lang="en-US" dirty="0" err="1" smtClean="0">
                <a:latin typeface="Arial" pitchFamily="34" charset="0"/>
                <a:cs typeface="Arial" pitchFamily="34" charset="0"/>
              </a:rPr>
              <a:t>Senstech</a:t>
            </a:r>
            <a:r>
              <a:rPr lang="en-US" dirty="0" smtClean="0">
                <a:latin typeface="Arial" pitchFamily="34" charset="0"/>
                <a:cs typeface="Arial" pitchFamily="34" charset="0"/>
              </a:rPr>
              <a:t> Sdn Bhd</a:t>
            </a:r>
            <a:endParaRPr lang="en-US" dirty="0">
              <a:latin typeface="Arial" pitchFamily="34" charset="0"/>
              <a:cs typeface="Arial" pitchFamily="34" charset="0"/>
            </a:endParaRPr>
          </a:p>
        </p:txBody>
      </p:sp>
      <p:sp>
        <p:nvSpPr>
          <p:cNvPr id="16" name="Footer Placeholder 7"/>
          <p:cNvSpPr>
            <a:spLocks noGrp="1"/>
          </p:cNvSpPr>
          <p:nvPr>
            <p:ph type="ftr" sz="quarter" idx="16"/>
          </p:nvPr>
        </p:nvSpPr>
        <p:spPr>
          <a:xfrm rot="5400000">
            <a:off x="6913986" y="3703320"/>
            <a:ext cx="3352800" cy="365760"/>
          </a:xfrm>
        </p:spPr>
        <p:txBody>
          <a:bodyPr/>
          <a:lstStyle/>
          <a:p>
            <a:r>
              <a:rPr lang="en-US" dirty="0" smtClean="0">
                <a:latin typeface="Arial" pitchFamily="34" charset="0"/>
                <a:cs typeface="Arial" pitchFamily="34" charset="0"/>
              </a:rPr>
              <a:t>LIVESTOCK </a:t>
            </a:r>
            <a:r>
              <a:rPr lang="en-US" dirty="0" smtClean="0">
                <a:latin typeface="Arial" pitchFamily="34" charset="0"/>
                <a:cs typeface="Arial" pitchFamily="34" charset="0"/>
              </a:rPr>
              <a:t>TAGGING MANAGEMENT SYSTEM</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p:nvPr/>
        </p:nvPicPr>
        <p:blipFill>
          <a:blip r:embed="rId2" cstate="print"/>
          <a:srcRect/>
          <a:stretch>
            <a:fillRect/>
          </a:stretch>
        </p:blipFill>
        <p:spPr bwMode="auto">
          <a:xfrm>
            <a:off x="533400" y="1219200"/>
            <a:ext cx="7315200" cy="5410200"/>
          </a:xfrm>
          <a:prstGeom prst="rect">
            <a:avLst/>
          </a:prstGeom>
          <a:noFill/>
          <a:ln w="9525">
            <a:noFill/>
            <a:miter lim="800000"/>
            <a:headEnd/>
            <a:tailEnd/>
          </a:ln>
        </p:spPr>
      </p:pic>
      <p:sp>
        <p:nvSpPr>
          <p:cNvPr id="2" name="Title 1"/>
          <p:cNvSpPr>
            <a:spLocks noGrp="1"/>
          </p:cNvSpPr>
          <p:nvPr>
            <p:ph type="title"/>
          </p:nvPr>
        </p:nvSpPr>
        <p:spPr>
          <a:xfrm>
            <a:off x="457200" y="152400"/>
            <a:ext cx="7467600" cy="487362"/>
          </a:xfrm>
        </p:spPr>
        <p:txBody>
          <a:bodyPr>
            <a:normAutofit fontScale="90000"/>
          </a:bodyPr>
          <a:lstStyle/>
          <a:p>
            <a:r>
              <a:rPr lang="en-US" dirty="0" smtClean="0"/>
              <a:t>PC User Interface</a:t>
            </a:r>
            <a:endParaRPr lang="en-US" dirty="0"/>
          </a:p>
        </p:txBody>
      </p:sp>
      <p:sp>
        <p:nvSpPr>
          <p:cNvPr id="3" name="Content Placeholder 2"/>
          <p:cNvSpPr>
            <a:spLocks noGrp="1"/>
          </p:cNvSpPr>
          <p:nvPr>
            <p:ph sz="quarter" idx="1"/>
          </p:nvPr>
        </p:nvSpPr>
        <p:spPr>
          <a:xfrm>
            <a:off x="457200" y="685800"/>
            <a:ext cx="7467600" cy="381000"/>
          </a:xfrm>
        </p:spPr>
        <p:txBody>
          <a:bodyPr>
            <a:normAutofit lnSpcReduction="10000"/>
          </a:bodyPr>
          <a:lstStyle/>
          <a:p>
            <a:pPr>
              <a:buNone/>
            </a:pPr>
            <a:r>
              <a:rPr lang="en-US" sz="2000" dirty="0" smtClean="0">
                <a:latin typeface="+mj-lt"/>
              </a:rPr>
              <a:t>Tag Management</a:t>
            </a:r>
            <a:endParaRPr lang="en-US" sz="2000" dirty="0">
              <a:latin typeface="+mj-lt"/>
            </a:endParaRPr>
          </a:p>
        </p:txBody>
      </p:sp>
      <p:cxnSp>
        <p:nvCxnSpPr>
          <p:cNvPr id="6" name="Straight Arrow Connector 5"/>
          <p:cNvCxnSpPr/>
          <p:nvPr/>
        </p:nvCxnSpPr>
        <p:spPr>
          <a:xfrm rot="5400000">
            <a:off x="2019300" y="1866900"/>
            <a:ext cx="22098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895600" y="685800"/>
            <a:ext cx="5410200" cy="523220"/>
          </a:xfrm>
          <a:prstGeom prst="rect">
            <a:avLst/>
          </a:prstGeom>
          <a:noFill/>
        </p:spPr>
        <p:txBody>
          <a:bodyPr wrap="square" rtlCol="0">
            <a:spAutoFit/>
          </a:bodyPr>
          <a:lstStyle/>
          <a:p>
            <a:pPr algn="ctr"/>
            <a:r>
              <a:rPr lang="en-US" sz="1400" dirty="0" smtClean="0">
                <a:latin typeface="+mj-lt"/>
              </a:rPr>
              <a:t>When a new tag is detected or tag id not found, it indicates</a:t>
            </a:r>
          </a:p>
          <a:p>
            <a:pPr algn="ctr"/>
            <a:r>
              <a:rPr lang="en-US" sz="1400" dirty="0" smtClean="0">
                <a:latin typeface="+mj-lt"/>
              </a:rPr>
              <a:t>an unregistered tag, register the tag by adding it to the database.</a:t>
            </a:r>
            <a:endParaRPr lang="en-US" sz="1400" dirty="0">
              <a:latin typeface="+mj-lt"/>
            </a:endParaRPr>
          </a:p>
        </p:txBody>
      </p:sp>
      <p:sp>
        <p:nvSpPr>
          <p:cNvPr id="12" name="Slide Number Placeholder 4"/>
          <p:cNvSpPr>
            <a:spLocks noGrp="1"/>
          </p:cNvSpPr>
          <p:nvPr>
            <p:ph type="sldNum" sz="quarter" idx="15"/>
          </p:nvPr>
        </p:nvSpPr>
        <p:spPr>
          <a:xfrm>
            <a:off x="8129016" y="5734050"/>
            <a:ext cx="609600" cy="521208"/>
          </a:xfrm>
        </p:spPr>
        <p:txBody>
          <a:bodyPr/>
          <a:lstStyle/>
          <a:p>
            <a:fld id="{91F7E977-D46B-4366-AA11-43416B861573}" type="slidenum">
              <a:rPr lang="en-US" smtClean="0"/>
              <a:pPr/>
              <a:t>15</a:t>
            </a:fld>
            <a:endParaRPr lang="en-US" dirty="0"/>
          </a:p>
        </p:txBody>
      </p:sp>
      <p:sp>
        <p:nvSpPr>
          <p:cNvPr id="17" name="Date Placeholder 5"/>
          <p:cNvSpPr>
            <a:spLocks noGrp="1"/>
          </p:cNvSpPr>
          <p:nvPr>
            <p:ph type="dt" sz="half" idx="14"/>
          </p:nvPr>
        </p:nvSpPr>
        <p:spPr>
          <a:xfrm rot="5400000">
            <a:off x="7589520" y="1081851"/>
            <a:ext cx="2011680" cy="384048"/>
          </a:xfrm>
        </p:spPr>
        <p:txBody>
          <a:bodyPr/>
          <a:lstStyle/>
          <a:p>
            <a:pPr algn="ctr"/>
            <a:r>
              <a:rPr lang="en-US" dirty="0" err="1" smtClean="0">
                <a:latin typeface="Arial" pitchFamily="34" charset="0"/>
                <a:cs typeface="Arial" pitchFamily="34" charset="0"/>
              </a:rPr>
              <a:t>Senstech</a:t>
            </a:r>
            <a:r>
              <a:rPr lang="en-US" dirty="0" smtClean="0">
                <a:latin typeface="Arial" pitchFamily="34" charset="0"/>
                <a:cs typeface="Arial" pitchFamily="34" charset="0"/>
              </a:rPr>
              <a:t> Sdn Bhd</a:t>
            </a:r>
            <a:endParaRPr lang="en-US" dirty="0">
              <a:latin typeface="Arial" pitchFamily="34" charset="0"/>
              <a:cs typeface="Arial" pitchFamily="34" charset="0"/>
            </a:endParaRPr>
          </a:p>
        </p:txBody>
      </p:sp>
      <p:sp>
        <p:nvSpPr>
          <p:cNvPr id="18" name="Footer Placeholder 7"/>
          <p:cNvSpPr>
            <a:spLocks noGrp="1"/>
          </p:cNvSpPr>
          <p:nvPr>
            <p:ph type="ftr" sz="quarter" idx="16"/>
          </p:nvPr>
        </p:nvSpPr>
        <p:spPr>
          <a:xfrm rot="5400000">
            <a:off x="6913986" y="3703320"/>
            <a:ext cx="3352800" cy="365760"/>
          </a:xfrm>
        </p:spPr>
        <p:txBody>
          <a:bodyPr/>
          <a:lstStyle/>
          <a:p>
            <a:r>
              <a:rPr lang="en-US" dirty="0" smtClean="0">
                <a:latin typeface="Arial" pitchFamily="34" charset="0"/>
                <a:cs typeface="Arial" pitchFamily="34" charset="0"/>
              </a:rPr>
              <a:t>LIVESTOCK </a:t>
            </a:r>
            <a:r>
              <a:rPr lang="en-US" dirty="0" smtClean="0">
                <a:latin typeface="Arial" pitchFamily="34" charset="0"/>
                <a:cs typeface="Arial" pitchFamily="34" charset="0"/>
              </a:rPr>
              <a:t>TAGGING MANAGEMENT SYSTEM</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2" cstate="print"/>
          <a:srcRect/>
          <a:stretch>
            <a:fillRect/>
          </a:stretch>
        </p:blipFill>
        <p:spPr bwMode="auto">
          <a:xfrm>
            <a:off x="533400" y="1219200"/>
            <a:ext cx="7391400" cy="5410200"/>
          </a:xfrm>
          <a:prstGeom prst="rect">
            <a:avLst/>
          </a:prstGeom>
          <a:noFill/>
          <a:ln w="9525">
            <a:noFill/>
            <a:miter lim="800000"/>
            <a:headEnd/>
            <a:tailEnd/>
          </a:ln>
        </p:spPr>
      </p:pic>
      <p:sp>
        <p:nvSpPr>
          <p:cNvPr id="2" name="Title 1"/>
          <p:cNvSpPr>
            <a:spLocks noGrp="1"/>
          </p:cNvSpPr>
          <p:nvPr>
            <p:ph type="title"/>
          </p:nvPr>
        </p:nvSpPr>
        <p:spPr>
          <a:xfrm>
            <a:off x="457200" y="152400"/>
            <a:ext cx="7467600" cy="487362"/>
          </a:xfrm>
        </p:spPr>
        <p:txBody>
          <a:bodyPr>
            <a:normAutofit fontScale="90000"/>
          </a:bodyPr>
          <a:lstStyle/>
          <a:p>
            <a:r>
              <a:rPr lang="en-US" dirty="0" smtClean="0"/>
              <a:t>PC User Interface</a:t>
            </a:r>
            <a:endParaRPr lang="en-US" dirty="0"/>
          </a:p>
        </p:txBody>
      </p:sp>
      <p:sp>
        <p:nvSpPr>
          <p:cNvPr id="3" name="Content Placeholder 2"/>
          <p:cNvSpPr>
            <a:spLocks noGrp="1"/>
          </p:cNvSpPr>
          <p:nvPr>
            <p:ph sz="quarter" idx="1"/>
          </p:nvPr>
        </p:nvSpPr>
        <p:spPr>
          <a:xfrm>
            <a:off x="457200" y="685800"/>
            <a:ext cx="7467600" cy="381000"/>
          </a:xfrm>
        </p:spPr>
        <p:txBody>
          <a:bodyPr>
            <a:normAutofit lnSpcReduction="10000"/>
          </a:bodyPr>
          <a:lstStyle/>
          <a:p>
            <a:pPr>
              <a:buNone/>
            </a:pPr>
            <a:r>
              <a:rPr lang="en-US" sz="2000" dirty="0" smtClean="0">
                <a:latin typeface="+mj-lt"/>
              </a:rPr>
              <a:t>Logger</a:t>
            </a:r>
            <a:endParaRPr lang="en-US" sz="2000" dirty="0">
              <a:latin typeface="+mj-lt"/>
            </a:endParaRPr>
          </a:p>
        </p:txBody>
      </p:sp>
      <p:cxnSp>
        <p:nvCxnSpPr>
          <p:cNvPr id="6" name="Straight Arrow Connector 5"/>
          <p:cNvCxnSpPr/>
          <p:nvPr/>
        </p:nvCxnSpPr>
        <p:spPr>
          <a:xfrm rot="5400000">
            <a:off x="2171700" y="1409700"/>
            <a:ext cx="14478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895600" y="685800"/>
            <a:ext cx="5410200" cy="523220"/>
          </a:xfrm>
          <a:prstGeom prst="rect">
            <a:avLst/>
          </a:prstGeom>
          <a:noFill/>
        </p:spPr>
        <p:txBody>
          <a:bodyPr wrap="square" rtlCol="0">
            <a:spAutoFit/>
          </a:bodyPr>
          <a:lstStyle/>
          <a:p>
            <a:pPr algn="ctr"/>
            <a:r>
              <a:rPr lang="en-US" sz="1400" dirty="0" smtClean="0">
                <a:latin typeface="+mj-lt"/>
              </a:rPr>
              <a:t>Entrance and Exit Logger is used to record and monitor the movement (in/out) of the cattle by creating a time log.</a:t>
            </a:r>
            <a:endParaRPr lang="en-US" sz="1400" dirty="0">
              <a:latin typeface="+mj-lt"/>
            </a:endParaRPr>
          </a:p>
        </p:txBody>
      </p:sp>
      <p:sp>
        <p:nvSpPr>
          <p:cNvPr id="15" name="Slide Number Placeholder 4"/>
          <p:cNvSpPr>
            <a:spLocks noGrp="1"/>
          </p:cNvSpPr>
          <p:nvPr>
            <p:ph type="sldNum" sz="quarter" idx="15"/>
          </p:nvPr>
        </p:nvSpPr>
        <p:spPr>
          <a:xfrm>
            <a:off x="8129016" y="5734050"/>
            <a:ext cx="609600" cy="521208"/>
          </a:xfrm>
        </p:spPr>
        <p:txBody>
          <a:bodyPr/>
          <a:lstStyle/>
          <a:p>
            <a:fld id="{91F7E977-D46B-4366-AA11-43416B861573}" type="slidenum">
              <a:rPr lang="en-US" smtClean="0"/>
              <a:pPr/>
              <a:t>16</a:t>
            </a:fld>
            <a:endParaRPr lang="en-US" dirty="0"/>
          </a:p>
        </p:txBody>
      </p:sp>
      <p:sp>
        <p:nvSpPr>
          <p:cNvPr id="11" name="Date Placeholder 5"/>
          <p:cNvSpPr>
            <a:spLocks noGrp="1"/>
          </p:cNvSpPr>
          <p:nvPr>
            <p:ph type="dt" sz="half" idx="14"/>
          </p:nvPr>
        </p:nvSpPr>
        <p:spPr>
          <a:xfrm rot="5400000">
            <a:off x="7589520" y="1081851"/>
            <a:ext cx="2011680" cy="384048"/>
          </a:xfrm>
        </p:spPr>
        <p:txBody>
          <a:bodyPr/>
          <a:lstStyle/>
          <a:p>
            <a:pPr algn="ctr"/>
            <a:r>
              <a:rPr lang="en-US" dirty="0" err="1" smtClean="0">
                <a:latin typeface="Arial" pitchFamily="34" charset="0"/>
                <a:cs typeface="Arial" pitchFamily="34" charset="0"/>
              </a:rPr>
              <a:t>Senstech</a:t>
            </a:r>
            <a:r>
              <a:rPr lang="en-US" dirty="0" smtClean="0">
                <a:latin typeface="Arial" pitchFamily="34" charset="0"/>
                <a:cs typeface="Arial" pitchFamily="34" charset="0"/>
              </a:rPr>
              <a:t> Sdn Bhd</a:t>
            </a:r>
            <a:endParaRPr lang="en-US" dirty="0">
              <a:latin typeface="Arial" pitchFamily="34" charset="0"/>
              <a:cs typeface="Arial" pitchFamily="34" charset="0"/>
            </a:endParaRPr>
          </a:p>
        </p:txBody>
      </p:sp>
      <p:sp>
        <p:nvSpPr>
          <p:cNvPr id="16" name="Footer Placeholder 7"/>
          <p:cNvSpPr>
            <a:spLocks noGrp="1"/>
          </p:cNvSpPr>
          <p:nvPr>
            <p:ph type="ftr" sz="quarter" idx="16"/>
          </p:nvPr>
        </p:nvSpPr>
        <p:spPr>
          <a:xfrm rot="5400000">
            <a:off x="6913986" y="3703320"/>
            <a:ext cx="3352800" cy="365760"/>
          </a:xfrm>
        </p:spPr>
        <p:txBody>
          <a:bodyPr/>
          <a:lstStyle/>
          <a:p>
            <a:r>
              <a:rPr lang="en-US" dirty="0" smtClean="0">
                <a:latin typeface="Arial" pitchFamily="34" charset="0"/>
                <a:cs typeface="Arial" pitchFamily="34" charset="0"/>
              </a:rPr>
              <a:t>LIVESTOCK </a:t>
            </a:r>
            <a:r>
              <a:rPr lang="en-US" dirty="0" smtClean="0">
                <a:latin typeface="Arial" pitchFamily="34" charset="0"/>
                <a:cs typeface="Arial" pitchFamily="34" charset="0"/>
              </a:rPr>
              <a:t>TAGGING MANAGEMENT SYSTEM</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a:blip r:embed="rId2" cstate="print"/>
          <a:srcRect/>
          <a:stretch>
            <a:fillRect/>
          </a:stretch>
        </p:blipFill>
        <p:spPr bwMode="auto">
          <a:xfrm>
            <a:off x="533400" y="1295400"/>
            <a:ext cx="7315200" cy="5334000"/>
          </a:xfrm>
          <a:prstGeom prst="rect">
            <a:avLst/>
          </a:prstGeom>
          <a:noFill/>
          <a:ln w="9525">
            <a:noFill/>
            <a:miter lim="800000"/>
            <a:headEnd/>
            <a:tailEnd/>
          </a:ln>
        </p:spPr>
      </p:pic>
      <p:sp>
        <p:nvSpPr>
          <p:cNvPr id="2" name="Title 1"/>
          <p:cNvSpPr>
            <a:spLocks noGrp="1"/>
          </p:cNvSpPr>
          <p:nvPr>
            <p:ph type="title"/>
          </p:nvPr>
        </p:nvSpPr>
        <p:spPr>
          <a:xfrm>
            <a:off x="457200" y="152400"/>
            <a:ext cx="7467600" cy="487362"/>
          </a:xfrm>
        </p:spPr>
        <p:txBody>
          <a:bodyPr>
            <a:normAutofit fontScale="90000"/>
          </a:bodyPr>
          <a:lstStyle/>
          <a:p>
            <a:r>
              <a:rPr lang="en-US" dirty="0" smtClean="0"/>
              <a:t>PC User Interface</a:t>
            </a:r>
            <a:endParaRPr lang="en-US" dirty="0"/>
          </a:p>
        </p:txBody>
      </p:sp>
      <p:sp>
        <p:nvSpPr>
          <p:cNvPr id="3" name="Content Placeholder 2"/>
          <p:cNvSpPr>
            <a:spLocks noGrp="1"/>
          </p:cNvSpPr>
          <p:nvPr>
            <p:ph sz="quarter" idx="1"/>
          </p:nvPr>
        </p:nvSpPr>
        <p:spPr>
          <a:xfrm>
            <a:off x="457200" y="685800"/>
            <a:ext cx="7467600" cy="381000"/>
          </a:xfrm>
        </p:spPr>
        <p:txBody>
          <a:bodyPr>
            <a:normAutofit lnSpcReduction="10000"/>
          </a:bodyPr>
          <a:lstStyle/>
          <a:p>
            <a:pPr>
              <a:buNone/>
            </a:pPr>
            <a:r>
              <a:rPr lang="en-US" sz="2000" dirty="0" smtClean="0">
                <a:latin typeface="+mj-lt"/>
              </a:rPr>
              <a:t>Logger</a:t>
            </a:r>
            <a:endParaRPr lang="en-US" sz="2000" dirty="0">
              <a:latin typeface="+mj-lt"/>
            </a:endParaRPr>
          </a:p>
        </p:txBody>
      </p:sp>
      <p:cxnSp>
        <p:nvCxnSpPr>
          <p:cNvPr id="6" name="Straight Arrow Connector 5"/>
          <p:cNvCxnSpPr/>
          <p:nvPr/>
        </p:nvCxnSpPr>
        <p:spPr>
          <a:xfrm rot="5400000">
            <a:off x="1447800" y="1752600"/>
            <a:ext cx="251460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895600" y="685800"/>
            <a:ext cx="5410200" cy="523220"/>
          </a:xfrm>
          <a:prstGeom prst="rect">
            <a:avLst/>
          </a:prstGeom>
          <a:noFill/>
        </p:spPr>
        <p:txBody>
          <a:bodyPr wrap="square" rtlCol="0">
            <a:spAutoFit/>
          </a:bodyPr>
          <a:lstStyle/>
          <a:p>
            <a:pPr algn="ctr"/>
            <a:r>
              <a:rPr lang="en-US" sz="1400" dirty="0" smtClean="0">
                <a:latin typeface="+mj-lt"/>
              </a:rPr>
              <a:t>The time of entrance and exit of each tag detected is being recorded and logged.</a:t>
            </a:r>
            <a:endParaRPr lang="en-US" sz="1400" dirty="0">
              <a:latin typeface="+mj-lt"/>
            </a:endParaRPr>
          </a:p>
        </p:txBody>
      </p:sp>
      <p:sp>
        <p:nvSpPr>
          <p:cNvPr id="11" name="Slide Number Placeholder 4"/>
          <p:cNvSpPr>
            <a:spLocks noGrp="1"/>
          </p:cNvSpPr>
          <p:nvPr>
            <p:ph type="sldNum" sz="quarter" idx="15"/>
          </p:nvPr>
        </p:nvSpPr>
        <p:spPr>
          <a:xfrm>
            <a:off x="8129016" y="5734050"/>
            <a:ext cx="609600" cy="521208"/>
          </a:xfrm>
        </p:spPr>
        <p:txBody>
          <a:bodyPr/>
          <a:lstStyle/>
          <a:p>
            <a:fld id="{91F7E977-D46B-4366-AA11-43416B861573}" type="slidenum">
              <a:rPr lang="en-US" smtClean="0"/>
              <a:pPr/>
              <a:t>17</a:t>
            </a:fld>
            <a:endParaRPr lang="en-US" dirty="0"/>
          </a:p>
        </p:txBody>
      </p:sp>
      <p:sp>
        <p:nvSpPr>
          <p:cNvPr id="14" name="Date Placeholder 5"/>
          <p:cNvSpPr>
            <a:spLocks noGrp="1"/>
          </p:cNvSpPr>
          <p:nvPr>
            <p:ph type="dt" sz="half" idx="14"/>
          </p:nvPr>
        </p:nvSpPr>
        <p:spPr>
          <a:xfrm rot="5400000">
            <a:off x="7589520" y="1081851"/>
            <a:ext cx="2011680" cy="384048"/>
          </a:xfrm>
        </p:spPr>
        <p:txBody>
          <a:bodyPr/>
          <a:lstStyle/>
          <a:p>
            <a:pPr algn="ctr"/>
            <a:r>
              <a:rPr lang="en-US" dirty="0" err="1" smtClean="0">
                <a:latin typeface="Arial" pitchFamily="34" charset="0"/>
                <a:cs typeface="Arial" pitchFamily="34" charset="0"/>
              </a:rPr>
              <a:t>Senstech</a:t>
            </a:r>
            <a:r>
              <a:rPr lang="en-US" dirty="0" smtClean="0">
                <a:latin typeface="Arial" pitchFamily="34" charset="0"/>
                <a:cs typeface="Arial" pitchFamily="34" charset="0"/>
              </a:rPr>
              <a:t> Sdn Bhd</a:t>
            </a:r>
            <a:endParaRPr lang="en-US" dirty="0">
              <a:latin typeface="Arial" pitchFamily="34" charset="0"/>
              <a:cs typeface="Arial" pitchFamily="34" charset="0"/>
            </a:endParaRPr>
          </a:p>
        </p:txBody>
      </p:sp>
      <p:sp>
        <p:nvSpPr>
          <p:cNvPr id="15" name="Footer Placeholder 7"/>
          <p:cNvSpPr>
            <a:spLocks noGrp="1"/>
          </p:cNvSpPr>
          <p:nvPr>
            <p:ph type="ftr" sz="quarter" idx="16"/>
          </p:nvPr>
        </p:nvSpPr>
        <p:spPr>
          <a:xfrm rot="5400000">
            <a:off x="6913986" y="3703320"/>
            <a:ext cx="3352800" cy="365760"/>
          </a:xfrm>
        </p:spPr>
        <p:txBody>
          <a:bodyPr/>
          <a:lstStyle/>
          <a:p>
            <a:r>
              <a:rPr lang="en-US" dirty="0" smtClean="0">
                <a:latin typeface="Arial" pitchFamily="34" charset="0"/>
                <a:cs typeface="Arial" pitchFamily="34" charset="0"/>
              </a:rPr>
              <a:t>LIVESTOCK </a:t>
            </a:r>
            <a:r>
              <a:rPr lang="en-US" dirty="0" smtClean="0">
                <a:latin typeface="Arial" pitchFamily="34" charset="0"/>
                <a:cs typeface="Arial" pitchFamily="34" charset="0"/>
              </a:rPr>
              <a:t>TAGGING MANAGEMENT SYSTEM</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2" cstate="print"/>
          <a:srcRect/>
          <a:stretch>
            <a:fillRect/>
          </a:stretch>
        </p:blipFill>
        <p:spPr bwMode="auto">
          <a:xfrm>
            <a:off x="533400" y="1447800"/>
            <a:ext cx="7315200" cy="5181600"/>
          </a:xfrm>
          <a:prstGeom prst="rect">
            <a:avLst/>
          </a:prstGeom>
          <a:noFill/>
          <a:ln w="9525">
            <a:noFill/>
            <a:miter lim="800000"/>
            <a:headEnd/>
            <a:tailEnd/>
          </a:ln>
        </p:spPr>
      </p:pic>
      <p:sp>
        <p:nvSpPr>
          <p:cNvPr id="2" name="Title 1"/>
          <p:cNvSpPr>
            <a:spLocks noGrp="1"/>
          </p:cNvSpPr>
          <p:nvPr>
            <p:ph type="title"/>
          </p:nvPr>
        </p:nvSpPr>
        <p:spPr>
          <a:xfrm>
            <a:off x="457200" y="152400"/>
            <a:ext cx="7467600" cy="487362"/>
          </a:xfrm>
        </p:spPr>
        <p:txBody>
          <a:bodyPr>
            <a:normAutofit fontScale="90000"/>
          </a:bodyPr>
          <a:lstStyle/>
          <a:p>
            <a:r>
              <a:rPr lang="en-US" dirty="0" smtClean="0"/>
              <a:t>PC User Interface</a:t>
            </a:r>
            <a:endParaRPr lang="en-US" dirty="0"/>
          </a:p>
        </p:txBody>
      </p:sp>
      <p:sp>
        <p:nvSpPr>
          <p:cNvPr id="3" name="Content Placeholder 2"/>
          <p:cNvSpPr>
            <a:spLocks noGrp="1"/>
          </p:cNvSpPr>
          <p:nvPr>
            <p:ph sz="quarter" idx="1"/>
          </p:nvPr>
        </p:nvSpPr>
        <p:spPr>
          <a:xfrm>
            <a:off x="457200" y="685800"/>
            <a:ext cx="7467600" cy="381000"/>
          </a:xfrm>
        </p:spPr>
        <p:txBody>
          <a:bodyPr>
            <a:normAutofit lnSpcReduction="10000"/>
          </a:bodyPr>
          <a:lstStyle/>
          <a:p>
            <a:pPr>
              <a:buNone/>
            </a:pPr>
            <a:r>
              <a:rPr lang="en-US" sz="2000" dirty="0" smtClean="0">
                <a:latin typeface="+mj-lt"/>
              </a:rPr>
              <a:t>Database Viewer</a:t>
            </a:r>
            <a:endParaRPr lang="en-US" sz="2000" dirty="0">
              <a:latin typeface="+mj-lt"/>
            </a:endParaRPr>
          </a:p>
        </p:txBody>
      </p:sp>
      <p:cxnSp>
        <p:nvCxnSpPr>
          <p:cNvPr id="6" name="Straight Arrow Connector 5"/>
          <p:cNvCxnSpPr/>
          <p:nvPr/>
        </p:nvCxnSpPr>
        <p:spPr>
          <a:xfrm rot="5400000">
            <a:off x="3619500" y="1485900"/>
            <a:ext cx="12954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895600" y="685800"/>
            <a:ext cx="5410200" cy="523220"/>
          </a:xfrm>
          <a:prstGeom prst="rect">
            <a:avLst/>
          </a:prstGeom>
          <a:noFill/>
        </p:spPr>
        <p:txBody>
          <a:bodyPr wrap="square" rtlCol="0">
            <a:spAutoFit/>
          </a:bodyPr>
          <a:lstStyle/>
          <a:p>
            <a:pPr algn="ctr"/>
            <a:r>
              <a:rPr lang="en-US" sz="1400" dirty="0" smtClean="0">
                <a:latin typeface="+mj-lt"/>
              </a:rPr>
              <a:t>Database Viewer is used to retrieve the database information based on the filter and request from the user.</a:t>
            </a:r>
            <a:endParaRPr lang="en-US" sz="1400" dirty="0">
              <a:latin typeface="+mj-lt"/>
            </a:endParaRPr>
          </a:p>
        </p:txBody>
      </p:sp>
      <p:sp>
        <p:nvSpPr>
          <p:cNvPr id="17" name="Slide Number Placeholder 4"/>
          <p:cNvSpPr>
            <a:spLocks noGrp="1"/>
          </p:cNvSpPr>
          <p:nvPr>
            <p:ph type="sldNum" sz="quarter" idx="15"/>
          </p:nvPr>
        </p:nvSpPr>
        <p:spPr>
          <a:xfrm>
            <a:off x="8129016" y="5734050"/>
            <a:ext cx="609600" cy="521208"/>
          </a:xfrm>
        </p:spPr>
        <p:txBody>
          <a:bodyPr/>
          <a:lstStyle/>
          <a:p>
            <a:fld id="{91F7E977-D46B-4366-AA11-43416B861573}" type="slidenum">
              <a:rPr lang="en-US" smtClean="0"/>
              <a:pPr/>
              <a:t>18</a:t>
            </a:fld>
            <a:endParaRPr lang="en-US" dirty="0"/>
          </a:p>
        </p:txBody>
      </p:sp>
      <p:sp>
        <p:nvSpPr>
          <p:cNvPr id="11" name="Date Placeholder 5"/>
          <p:cNvSpPr>
            <a:spLocks noGrp="1"/>
          </p:cNvSpPr>
          <p:nvPr>
            <p:ph type="dt" sz="half" idx="14"/>
          </p:nvPr>
        </p:nvSpPr>
        <p:spPr>
          <a:xfrm rot="5400000">
            <a:off x="7589520" y="1081851"/>
            <a:ext cx="2011680" cy="384048"/>
          </a:xfrm>
        </p:spPr>
        <p:txBody>
          <a:bodyPr/>
          <a:lstStyle/>
          <a:p>
            <a:pPr algn="ctr"/>
            <a:r>
              <a:rPr lang="en-US" dirty="0" err="1" smtClean="0">
                <a:latin typeface="Arial" pitchFamily="34" charset="0"/>
                <a:cs typeface="Arial" pitchFamily="34" charset="0"/>
              </a:rPr>
              <a:t>Senstech</a:t>
            </a:r>
            <a:r>
              <a:rPr lang="en-US" dirty="0" smtClean="0">
                <a:latin typeface="Arial" pitchFamily="34" charset="0"/>
                <a:cs typeface="Arial" pitchFamily="34" charset="0"/>
              </a:rPr>
              <a:t> Sdn Bhd</a:t>
            </a:r>
            <a:endParaRPr lang="en-US" dirty="0">
              <a:latin typeface="Arial" pitchFamily="34" charset="0"/>
              <a:cs typeface="Arial" pitchFamily="34" charset="0"/>
            </a:endParaRPr>
          </a:p>
        </p:txBody>
      </p:sp>
      <p:sp>
        <p:nvSpPr>
          <p:cNvPr id="12" name="Footer Placeholder 7"/>
          <p:cNvSpPr>
            <a:spLocks noGrp="1"/>
          </p:cNvSpPr>
          <p:nvPr>
            <p:ph type="ftr" sz="quarter" idx="16"/>
          </p:nvPr>
        </p:nvSpPr>
        <p:spPr>
          <a:xfrm rot="5400000">
            <a:off x="6913986" y="3703320"/>
            <a:ext cx="3352800" cy="365760"/>
          </a:xfrm>
        </p:spPr>
        <p:txBody>
          <a:bodyPr/>
          <a:lstStyle/>
          <a:p>
            <a:r>
              <a:rPr lang="en-US" dirty="0" smtClean="0">
                <a:latin typeface="Arial" pitchFamily="34" charset="0"/>
                <a:cs typeface="Arial" pitchFamily="34" charset="0"/>
              </a:rPr>
              <a:t>LIVESTOCK </a:t>
            </a:r>
            <a:r>
              <a:rPr lang="en-US" dirty="0" smtClean="0">
                <a:latin typeface="Arial" pitchFamily="34" charset="0"/>
                <a:cs typeface="Arial" pitchFamily="34" charset="0"/>
              </a:rPr>
              <a:t>TAGGING MANAGEMENT SYSTEM</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p:nvPr/>
        </p:nvPicPr>
        <p:blipFill>
          <a:blip r:embed="rId2" cstate="print"/>
          <a:srcRect/>
          <a:stretch>
            <a:fillRect/>
          </a:stretch>
        </p:blipFill>
        <p:spPr bwMode="auto">
          <a:xfrm>
            <a:off x="533400" y="1371600"/>
            <a:ext cx="7162800" cy="5105400"/>
          </a:xfrm>
          <a:prstGeom prst="rect">
            <a:avLst/>
          </a:prstGeom>
          <a:noFill/>
          <a:ln w="9525">
            <a:noFill/>
            <a:miter lim="800000"/>
            <a:headEnd/>
            <a:tailEnd/>
          </a:ln>
        </p:spPr>
      </p:pic>
      <p:sp>
        <p:nvSpPr>
          <p:cNvPr id="2" name="Title 1"/>
          <p:cNvSpPr>
            <a:spLocks noGrp="1"/>
          </p:cNvSpPr>
          <p:nvPr>
            <p:ph type="title"/>
          </p:nvPr>
        </p:nvSpPr>
        <p:spPr>
          <a:xfrm>
            <a:off x="457200" y="152400"/>
            <a:ext cx="7467600" cy="487362"/>
          </a:xfrm>
        </p:spPr>
        <p:txBody>
          <a:bodyPr>
            <a:normAutofit fontScale="90000"/>
          </a:bodyPr>
          <a:lstStyle/>
          <a:p>
            <a:r>
              <a:rPr lang="en-US" dirty="0" smtClean="0"/>
              <a:t>PC User Interface</a:t>
            </a:r>
            <a:endParaRPr lang="en-US" dirty="0"/>
          </a:p>
        </p:txBody>
      </p:sp>
      <p:sp>
        <p:nvSpPr>
          <p:cNvPr id="3" name="Content Placeholder 2"/>
          <p:cNvSpPr>
            <a:spLocks noGrp="1"/>
          </p:cNvSpPr>
          <p:nvPr>
            <p:ph sz="quarter" idx="1"/>
          </p:nvPr>
        </p:nvSpPr>
        <p:spPr>
          <a:xfrm>
            <a:off x="457200" y="685800"/>
            <a:ext cx="7467600" cy="381000"/>
          </a:xfrm>
        </p:spPr>
        <p:txBody>
          <a:bodyPr>
            <a:normAutofit lnSpcReduction="10000"/>
          </a:bodyPr>
          <a:lstStyle/>
          <a:p>
            <a:pPr>
              <a:buNone/>
            </a:pPr>
            <a:r>
              <a:rPr lang="en-US" sz="2000" dirty="0" smtClean="0">
                <a:latin typeface="+mj-lt"/>
              </a:rPr>
              <a:t>Database Viewer</a:t>
            </a:r>
            <a:endParaRPr lang="en-US" sz="2000" dirty="0">
              <a:latin typeface="+mj-lt"/>
            </a:endParaRPr>
          </a:p>
        </p:txBody>
      </p:sp>
      <p:cxnSp>
        <p:nvCxnSpPr>
          <p:cNvPr id="6" name="Straight Arrow Connector 5"/>
          <p:cNvCxnSpPr/>
          <p:nvPr/>
        </p:nvCxnSpPr>
        <p:spPr>
          <a:xfrm rot="10800000" flipV="1">
            <a:off x="1905000" y="1143000"/>
            <a:ext cx="2667000" cy="2362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895600" y="685800"/>
            <a:ext cx="5410200" cy="523220"/>
          </a:xfrm>
          <a:prstGeom prst="rect">
            <a:avLst/>
          </a:prstGeom>
          <a:noFill/>
        </p:spPr>
        <p:txBody>
          <a:bodyPr wrap="square" rtlCol="0">
            <a:spAutoFit/>
          </a:bodyPr>
          <a:lstStyle/>
          <a:p>
            <a:pPr algn="ctr"/>
            <a:r>
              <a:rPr lang="en-US" sz="1400" dirty="0" smtClean="0">
                <a:latin typeface="+mj-lt"/>
              </a:rPr>
              <a:t>Entries is display based on the query and filter entered by the user. The result can be export to excel or text file for analysis.</a:t>
            </a:r>
            <a:endParaRPr lang="en-US" sz="1400" dirty="0">
              <a:latin typeface="+mj-lt"/>
            </a:endParaRPr>
          </a:p>
        </p:txBody>
      </p:sp>
      <p:cxnSp>
        <p:nvCxnSpPr>
          <p:cNvPr id="9" name="Straight Arrow Connector 8"/>
          <p:cNvCxnSpPr/>
          <p:nvPr/>
        </p:nvCxnSpPr>
        <p:spPr>
          <a:xfrm rot="5400000">
            <a:off x="1866900" y="2019300"/>
            <a:ext cx="3581400" cy="1828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6200000" flipH="1">
            <a:off x="3924300" y="1790700"/>
            <a:ext cx="3276600" cy="1981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Slide Number Placeholder 4"/>
          <p:cNvSpPr>
            <a:spLocks noGrp="1"/>
          </p:cNvSpPr>
          <p:nvPr>
            <p:ph type="sldNum" sz="quarter" idx="15"/>
          </p:nvPr>
        </p:nvSpPr>
        <p:spPr>
          <a:xfrm>
            <a:off x="8129016" y="5734050"/>
            <a:ext cx="609600" cy="521208"/>
          </a:xfrm>
        </p:spPr>
        <p:txBody>
          <a:bodyPr/>
          <a:lstStyle/>
          <a:p>
            <a:fld id="{91F7E977-D46B-4366-AA11-43416B861573}" type="slidenum">
              <a:rPr lang="en-US" smtClean="0"/>
              <a:pPr/>
              <a:t>19</a:t>
            </a:fld>
            <a:endParaRPr lang="en-US" dirty="0"/>
          </a:p>
        </p:txBody>
      </p:sp>
      <p:sp>
        <p:nvSpPr>
          <p:cNvPr id="20" name="Date Placeholder 5"/>
          <p:cNvSpPr>
            <a:spLocks noGrp="1"/>
          </p:cNvSpPr>
          <p:nvPr>
            <p:ph type="dt" sz="half" idx="14"/>
          </p:nvPr>
        </p:nvSpPr>
        <p:spPr>
          <a:xfrm rot="5400000">
            <a:off x="7589520" y="1081851"/>
            <a:ext cx="2011680" cy="384048"/>
          </a:xfrm>
        </p:spPr>
        <p:txBody>
          <a:bodyPr/>
          <a:lstStyle/>
          <a:p>
            <a:pPr algn="ctr"/>
            <a:r>
              <a:rPr lang="en-US" dirty="0" err="1" smtClean="0">
                <a:latin typeface="Arial" pitchFamily="34" charset="0"/>
                <a:cs typeface="Arial" pitchFamily="34" charset="0"/>
              </a:rPr>
              <a:t>Senstech</a:t>
            </a:r>
            <a:r>
              <a:rPr lang="en-US" dirty="0" smtClean="0">
                <a:latin typeface="Arial" pitchFamily="34" charset="0"/>
                <a:cs typeface="Arial" pitchFamily="34" charset="0"/>
              </a:rPr>
              <a:t> Sdn Bhd</a:t>
            </a:r>
            <a:endParaRPr lang="en-US" dirty="0">
              <a:latin typeface="Arial" pitchFamily="34" charset="0"/>
              <a:cs typeface="Arial" pitchFamily="34" charset="0"/>
            </a:endParaRPr>
          </a:p>
        </p:txBody>
      </p:sp>
      <p:sp>
        <p:nvSpPr>
          <p:cNvPr id="21" name="Footer Placeholder 7"/>
          <p:cNvSpPr>
            <a:spLocks noGrp="1"/>
          </p:cNvSpPr>
          <p:nvPr>
            <p:ph type="ftr" sz="quarter" idx="16"/>
          </p:nvPr>
        </p:nvSpPr>
        <p:spPr>
          <a:xfrm rot="5400000">
            <a:off x="6913986" y="3703320"/>
            <a:ext cx="3352800" cy="365760"/>
          </a:xfrm>
        </p:spPr>
        <p:txBody>
          <a:bodyPr/>
          <a:lstStyle/>
          <a:p>
            <a:r>
              <a:rPr lang="en-US" dirty="0" smtClean="0">
                <a:latin typeface="Arial" pitchFamily="34" charset="0"/>
                <a:cs typeface="Arial" pitchFamily="34" charset="0"/>
              </a:rPr>
              <a:t>LIVESTOCK </a:t>
            </a:r>
            <a:r>
              <a:rPr lang="en-US" dirty="0" smtClean="0">
                <a:latin typeface="Arial" pitchFamily="34" charset="0"/>
                <a:cs typeface="Arial" pitchFamily="34" charset="0"/>
              </a:rPr>
              <a:t>TAGGING MANAGEMENT SYSTEM</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Project Overview</a:t>
            </a:r>
            <a:endParaRPr lang="en-US" dirty="0">
              <a:solidFill>
                <a:schemeClr val="tx1"/>
              </a:solidFill>
            </a:endParaRPr>
          </a:p>
        </p:txBody>
      </p:sp>
      <p:sp>
        <p:nvSpPr>
          <p:cNvPr id="3" name="Content Placeholder 2"/>
          <p:cNvSpPr>
            <a:spLocks noGrp="1"/>
          </p:cNvSpPr>
          <p:nvPr>
            <p:ph sz="quarter" idx="1"/>
          </p:nvPr>
        </p:nvSpPr>
        <p:spPr/>
        <p:txBody>
          <a:bodyPr>
            <a:normAutofit/>
          </a:bodyPr>
          <a:lstStyle/>
          <a:p>
            <a:pPr>
              <a:buFont typeface="Wingdings" pitchFamily="2" charset="2"/>
              <a:buChar char="v"/>
            </a:pPr>
            <a:r>
              <a:rPr lang="en-US" dirty="0" smtClean="0">
                <a:latin typeface="+mj-lt"/>
              </a:rPr>
              <a:t>Cattle Tagging Management System is a system to manage the cattle farm using RFID UHF technology to monitor the daily activities of the cattle in a farm.</a:t>
            </a:r>
          </a:p>
          <a:p>
            <a:pPr>
              <a:buFont typeface="Wingdings" pitchFamily="2" charset="2"/>
              <a:buChar char="v"/>
            </a:pPr>
            <a:endParaRPr lang="en-US" dirty="0" smtClean="0">
              <a:latin typeface="+mj-lt"/>
            </a:endParaRPr>
          </a:p>
          <a:p>
            <a:pPr>
              <a:buFont typeface="Wingdings" pitchFamily="2" charset="2"/>
              <a:buChar char="v"/>
            </a:pPr>
            <a:r>
              <a:rPr lang="en-US" dirty="0" smtClean="0">
                <a:latin typeface="+mj-lt"/>
              </a:rPr>
              <a:t>Each cattle on the farm is being tagged with a RFID UHF cattle tag which represent the specific cattle using the Tag ID.</a:t>
            </a:r>
          </a:p>
          <a:p>
            <a:pPr>
              <a:buFont typeface="Wingdings" pitchFamily="2" charset="2"/>
              <a:buChar char="v"/>
            </a:pPr>
            <a:endParaRPr lang="en-US" dirty="0" smtClean="0">
              <a:latin typeface="+mj-lt"/>
            </a:endParaRPr>
          </a:p>
          <a:p>
            <a:pPr>
              <a:buFont typeface="Wingdings" pitchFamily="2" charset="2"/>
              <a:buChar char="v"/>
            </a:pPr>
            <a:r>
              <a:rPr lang="en-US" dirty="0" smtClean="0">
                <a:latin typeface="+mj-lt"/>
              </a:rPr>
              <a:t>The RFID UHF tag will be pierce onto the cattle’s ear as an identity tag for the cattle. The Tag ID will be act as the cattle’s identity to retrieves information and monitor the activities of the cattle.</a:t>
            </a:r>
          </a:p>
        </p:txBody>
      </p:sp>
      <p:sp>
        <p:nvSpPr>
          <p:cNvPr id="7" name="Slide Number Placeholder 4"/>
          <p:cNvSpPr>
            <a:spLocks noGrp="1"/>
          </p:cNvSpPr>
          <p:nvPr>
            <p:ph type="sldNum" sz="quarter" idx="15"/>
          </p:nvPr>
        </p:nvSpPr>
        <p:spPr>
          <a:xfrm>
            <a:off x="8129016" y="5734050"/>
            <a:ext cx="609600" cy="521208"/>
          </a:xfrm>
        </p:spPr>
        <p:txBody>
          <a:bodyPr/>
          <a:lstStyle/>
          <a:p>
            <a:fld id="{91F7E977-D46B-4366-AA11-43416B861573}" type="slidenum">
              <a:rPr lang="en-US" smtClean="0"/>
              <a:pPr/>
              <a:t>2</a:t>
            </a:fld>
            <a:endParaRPr lang="en-US" dirty="0"/>
          </a:p>
        </p:txBody>
      </p:sp>
      <p:sp>
        <p:nvSpPr>
          <p:cNvPr id="8" name="Date Placeholder 5"/>
          <p:cNvSpPr>
            <a:spLocks noGrp="1"/>
          </p:cNvSpPr>
          <p:nvPr>
            <p:ph type="dt" sz="half" idx="14"/>
          </p:nvPr>
        </p:nvSpPr>
        <p:spPr>
          <a:xfrm rot="5400000">
            <a:off x="7589520" y="1081851"/>
            <a:ext cx="2011680" cy="384048"/>
          </a:xfrm>
        </p:spPr>
        <p:txBody>
          <a:bodyPr/>
          <a:lstStyle/>
          <a:p>
            <a:pPr algn="ctr"/>
            <a:r>
              <a:rPr lang="en-US" dirty="0" err="1" smtClean="0">
                <a:latin typeface="Arial" pitchFamily="34" charset="0"/>
                <a:cs typeface="Arial" pitchFamily="34" charset="0"/>
              </a:rPr>
              <a:t>Senstech</a:t>
            </a:r>
            <a:r>
              <a:rPr lang="en-US" dirty="0" smtClean="0">
                <a:latin typeface="Arial" pitchFamily="34" charset="0"/>
                <a:cs typeface="Arial" pitchFamily="34" charset="0"/>
              </a:rPr>
              <a:t> Sdn Bhd</a:t>
            </a:r>
            <a:endParaRPr lang="en-US" dirty="0">
              <a:latin typeface="Arial" pitchFamily="34" charset="0"/>
              <a:cs typeface="Arial" pitchFamily="34" charset="0"/>
            </a:endParaRPr>
          </a:p>
        </p:txBody>
      </p:sp>
      <p:sp>
        <p:nvSpPr>
          <p:cNvPr id="9" name="Footer Placeholder 7"/>
          <p:cNvSpPr>
            <a:spLocks noGrp="1"/>
          </p:cNvSpPr>
          <p:nvPr>
            <p:ph type="ftr" sz="quarter" idx="16"/>
          </p:nvPr>
        </p:nvSpPr>
        <p:spPr>
          <a:xfrm rot="5400000">
            <a:off x="6913986" y="3703320"/>
            <a:ext cx="3352800" cy="365760"/>
          </a:xfrm>
        </p:spPr>
        <p:txBody>
          <a:bodyPr/>
          <a:lstStyle/>
          <a:p>
            <a:r>
              <a:rPr lang="en-US" dirty="0" smtClean="0">
                <a:latin typeface="Arial" pitchFamily="34" charset="0"/>
                <a:cs typeface="Arial" pitchFamily="34" charset="0"/>
              </a:rPr>
              <a:t>LIVESTOCK </a:t>
            </a:r>
            <a:r>
              <a:rPr lang="en-US" dirty="0" smtClean="0">
                <a:latin typeface="Arial" pitchFamily="34" charset="0"/>
                <a:cs typeface="Arial" pitchFamily="34" charset="0"/>
              </a:rPr>
              <a:t>TAGGING MANAGEMENT SYSTEM</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2" cstate="print"/>
          <a:srcRect/>
          <a:stretch>
            <a:fillRect/>
          </a:stretch>
        </p:blipFill>
        <p:spPr bwMode="auto">
          <a:xfrm>
            <a:off x="457200" y="1371600"/>
            <a:ext cx="7239000" cy="5181600"/>
          </a:xfrm>
          <a:prstGeom prst="rect">
            <a:avLst/>
          </a:prstGeom>
          <a:noFill/>
          <a:ln w="9525">
            <a:noFill/>
            <a:miter lim="800000"/>
            <a:headEnd/>
            <a:tailEnd/>
          </a:ln>
        </p:spPr>
      </p:pic>
      <p:sp>
        <p:nvSpPr>
          <p:cNvPr id="2" name="Title 1"/>
          <p:cNvSpPr>
            <a:spLocks noGrp="1"/>
          </p:cNvSpPr>
          <p:nvPr>
            <p:ph type="title"/>
          </p:nvPr>
        </p:nvSpPr>
        <p:spPr>
          <a:xfrm>
            <a:off x="457200" y="152400"/>
            <a:ext cx="7467600" cy="487362"/>
          </a:xfrm>
        </p:spPr>
        <p:txBody>
          <a:bodyPr>
            <a:normAutofit fontScale="90000"/>
          </a:bodyPr>
          <a:lstStyle/>
          <a:p>
            <a:r>
              <a:rPr lang="en-US" dirty="0" smtClean="0"/>
              <a:t>PC User Interface</a:t>
            </a:r>
            <a:endParaRPr lang="en-US" dirty="0"/>
          </a:p>
        </p:txBody>
      </p:sp>
      <p:sp>
        <p:nvSpPr>
          <p:cNvPr id="3" name="Content Placeholder 2"/>
          <p:cNvSpPr>
            <a:spLocks noGrp="1"/>
          </p:cNvSpPr>
          <p:nvPr>
            <p:ph sz="quarter" idx="1"/>
          </p:nvPr>
        </p:nvSpPr>
        <p:spPr>
          <a:xfrm>
            <a:off x="457200" y="685800"/>
            <a:ext cx="7467600" cy="381000"/>
          </a:xfrm>
        </p:spPr>
        <p:txBody>
          <a:bodyPr>
            <a:normAutofit lnSpcReduction="10000"/>
          </a:bodyPr>
          <a:lstStyle/>
          <a:p>
            <a:pPr>
              <a:buNone/>
            </a:pPr>
            <a:r>
              <a:rPr lang="en-US" sz="2000" dirty="0" smtClean="0">
                <a:latin typeface="+mj-lt"/>
              </a:rPr>
              <a:t>Alert Viewer</a:t>
            </a:r>
            <a:endParaRPr lang="en-US" sz="2000" dirty="0">
              <a:latin typeface="+mj-lt"/>
            </a:endParaRPr>
          </a:p>
        </p:txBody>
      </p:sp>
      <p:sp>
        <p:nvSpPr>
          <p:cNvPr id="13" name="TextBox 12"/>
          <p:cNvSpPr txBox="1"/>
          <p:nvPr/>
        </p:nvSpPr>
        <p:spPr>
          <a:xfrm>
            <a:off x="2895600" y="685800"/>
            <a:ext cx="5410200" cy="523220"/>
          </a:xfrm>
          <a:prstGeom prst="rect">
            <a:avLst/>
          </a:prstGeom>
          <a:noFill/>
        </p:spPr>
        <p:txBody>
          <a:bodyPr wrap="square" rtlCol="0">
            <a:spAutoFit/>
          </a:bodyPr>
          <a:lstStyle/>
          <a:p>
            <a:pPr algn="ctr"/>
            <a:r>
              <a:rPr lang="en-US" sz="1400" dirty="0" smtClean="0">
                <a:latin typeface="+mj-lt"/>
              </a:rPr>
              <a:t>Alert Viewer is used to view the alert set by the user previously for each tag as a reminder for an action to perform on specific cattle.</a:t>
            </a:r>
            <a:endParaRPr lang="en-US" sz="1400" dirty="0">
              <a:latin typeface="+mj-lt"/>
            </a:endParaRPr>
          </a:p>
        </p:txBody>
      </p:sp>
      <p:cxnSp>
        <p:nvCxnSpPr>
          <p:cNvPr id="12" name="Straight Arrow Connector 11"/>
          <p:cNvCxnSpPr/>
          <p:nvPr/>
        </p:nvCxnSpPr>
        <p:spPr>
          <a:xfrm rot="16200000" flipH="1">
            <a:off x="4039394" y="1677194"/>
            <a:ext cx="1218406" cy="1516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Slide Number Placeholder 4"/>
          <p:cNvSpPr>
            <a:spLocks noGrp="1"/>
          </p:cNvSpPr>
          <p:nvPr>
            <p:ph type="sldNum" sz="quarter" idx="15"/>
          </p:nvPr>
        </p:nvSpPr>
        <p:spPr>
          <a:xfrm>
            <a:off x="8129016" y="5734050"/>
            <a:ext cx="609600" cy="521208"/>
          </a:xfrm>
        </p:spPr>
        <p:txBody>
          <a:bodyPr/>
          <a:lstStyle/>
          <a:p>
            <a:fld id="{91F7E977-D46B-4366-AA11-43416B861573}" type="slidenum">
              <a:rPr lang="en-US" smtClean="0"/>
              <a:pPr/>
              <a:t>20</a:t>
            </a:fld>
            <a:endParaRPr lang="en-US" dirty="0"/>
          </a:p>
        </p:txBody>
      </p:sp>
      <p:sp>
        <p:nvSpPr>
          <p:cNvPr id="14" name="Date Placeholder 5"/>
          <p:cNvSpPr>
            <a:spLocks noGrp="1"/>
          </p:cNvSpPr>
          <p:nvPr>
            <p:ph type="dt" sz="half" idx="14"/>
          </p:nvPr>
        </p:nvSpPr>
        <p:spPr>
          <a:xfrm rot="5400000">
            <a:off x="7589520" y="1081851"/>
            <a:ext cx="2011680" cy="384048"/>
          </a:xfrm>
        </p:spPr>
        <p:txBody>
          <a:bodyPr/>
          <a:lstStyle/>
          <a:p>
            <a:pPr algn="ctr"/>
            <a:r>
              <a:rPr lang="en-US" dirty="0" err="1" smtClean="0">
                <a:latin typeface="Arial" pitchFamily="34" charset="0"/>
                <a:cs typeface="Arial" pitchFamily="34" charset="0"/>
              </a:rPr>
              <a:t>Senstech</a:t>
            </a:r>
            <a:r>
              <a:rPr lang="en-US" dirty="0" smtClean="0">
                <a:latin typeface="Arial" pitchFamily="34" charset="0"/>
                <a:cs typeface="Arial" pitchFamily="34" charset="0"/>
              </a:rPr>
              <a:t> Sdn Bhd</a:t>
            </a:r>
            <a:endParaRPr lang="en-US" dirty="0">
              <a:latin typeface="Arial" pitchFamily="34" charset="0"/>
              <a:cs typeface="Arial" pitchFamily="34" charset="0"/>
            </a:endParaRPr>
          </a:p>
        </p:txBody>
      </p:sp>
      <p:sp>
        <p:nvSpPr>
          <p:cNvPr id="15" name="Footer Placeholder 7"/>
          <p:cNvSpPr>
            <a:spLocks noGrp="1"/>
          </p:cNvSpPr>
          <p:nvPr>
            <p:ph type="ftr" sz="quarter" idx="16"/>
          </p:nvPr>
        </p:nvSpPr>
        <p:spPr>
          <a:xfrm rot="5400000">
            <a:off x="6913986" y="3703320"/>
            <a:ext cx="3352800" cy="365760"/>
          </a:xfrm>
        </p:spPr>
        <p:txBody>
          <a:bodyPr/>
          <a:lstStyle/>
          <a:p>
            <a:r>
              <a:rPr lang="en-US" dirty="0" smtClean="0">
                <a:latin typeface="Arial" pitchFamily="34" charset="0"/>
                <a:cs typeface="Arial" pitchFamily="34" charset="0"/>
              </a:rPr>
              <a:t>LIVESTOCK </a:t>
            </a:r>
            <a:r>
              <a:rPr lang="en-US" dirty="0" smtClean="0">
                <a:latin typeface="Arial" pitchFamily="34" charset="0"/>
                <a:cs typeface="Arial" pitchFamily="34" charset="0"/>
              </a:rPr>
              <a:t>TAGGING MANAGEMENT SYSTEM</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a:blip r:embed="rId2" cstate="print"/>
          <a:srcRect/>
          <a:stretch>
            <a:fillRect/>
          </a:stretch>
        </p:blipFill>
        <p:spPr bwMode="auto">
          <a:xfrm>
            <a:off x="533400" y="1371600"/>
            <a:ext cx="7086600" cy="5257800"/>
          </a:xfrm>
          <a:prstGeom prst="rect">
            <a:avLst/>
          </a:prstGeom>
          <a:noFill/>
          <a:ln w="9525">
            <a:noFill/>
            <a:miter lim="800000"/>
            <a:headEnd/>
            <a:tailEnd/>
          </a:ln>
        </p:spPr>
      </p:pic>
      <p:sp>
        <p:nvSpPr>
          <p:cNvPr id="2" name="Title 1"/>
          <p:cNvSpPr>
            <a:spLocks noGrp="1"/>
          </p:cNvSpPr>
          <p:nvPr>
            <p:ph type="title"/>
          </p:nvPr>
        </p:nvSpPr>
        <p:spPr>
          <a:xfrm>
            <a:off x="457200" y="152400"/>
            <a:ext cx="7467600" cy="487362"/>
          </a:xfrm>
        </p:spPr>
        <p:txBody>
          <a:bodyPr>
            <a:normAutofit fontScale="90000"/>
          </a:bodyPr>
          <a:lstStyle/>
          <a:p>
            <a:r>
              <a:rPr lang="en-US" dirty="0" smtClean="0"/>
              <a:t>PC User Interface</a:t>
            </a:r>
            <a:endParaRPr lang="en-US" dirty="0"/>
          </a:p>
        </p:txBody>
      </p:sp>
      <p:sp>
        <p:nvSpPr>
          <p:cNvPr id="3" name="Content Placeholder 2"/>
          <p:cNvSpPr>
            <a:spLocks noGrp="1"/>
          </p:cNvSpPr>
          <p:nvPr>
            <p:ph sz="quarter" idx="1"/>
          </p:nvPr>
        </p:nvSpPr>
        <p:spPr>
          <a:xfrm>
            <a:off x="457200" y="685800"/>
            <a:ext cx="7467600" cy="381000"/>
          </a:xfrm>
        </p:spPr>
        <p:txBody>
          <a:bodyPr>
            <a:normAutofit lnSpcReduction="10000"/>
          </a:bodyPr>
          <a:lstStyle/>
          <a:p>
            <a:pPr>
              <a:buNone/>
            </a:pPr>
            <a:r>
              <a:rPr lang="en-US" sz="2000" dirty="0" smtClean="0">
                <a:latin typeface="+mj-lt"/>
              </a:rPr>
              <a:t>Alert Viewer</a:t>
            </a:r>
            <a:endParaRPr lang="en-US" sz="2000" dirty="0">
              <a:latin typeface="+mj-lt"/>
            </a:endParaRPr>
          </a:p>
        </p:txBody>
      </p:sp>
      <p:cxnSp>
        <p:nvCxnSpPr>
          <p:cNvPr id="6" name="Straight Arrow Connector 5"/>
          <p:cNvCxnSpPr/>
          <p:nvPr/>
        </p:nvCxnSpPr>
        <p:spPr>
          <a:xfrm rot="10800000" flipV="1">
            <a:off x="2209800" y="1143000"/>
            <a:ext cx="2362200" cy="1828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895600" y="685800"/>
            <a:ext cx="5410200" cy="523220"/>
          </a:xfrm>
          <a:prstGeom prst="rect">
            <a:avLst/>
          </a:prstGeom>
          <a:noFill/>
        </p:spPr>
        <p:txBody>
          <a:bodyPr wrap="square" rtlCol="0">
            <a:spAutoFit/>
          </a:bodyPr>
          <a:lstStyle/>
          <a:p>
            <a:pPr algn="ctr"/>
            <a:r>
              <a:rPr lang="en-US" sz="1400" dirty="0" smtClean="0">
                <a:latin typeface="+mj-lt"/>
              </a:rPr>
              <a:t>Alert is being displayed in 3 different boxes (today’s alert, advance alert and pass alert). The data can be export to text or excel file.</a:t>
            </a:r>
            <a:endParaRPr lang="en-US" sz="1400" dirty="0">
              <a:latin typeface="+mj-lt"/>
            </a:endParaRPr>
          </a:p>
        </p:txBody>
      </p:sp>
      <p:cxnSp>
        <p:nvCxnSpPr>
          <p:cNvPr id="9" name="Straight Arrow Connector 8"/>
          <p:cNvCxnSpPr/>
          <p:nvPr/>
        </p:nvCxnSpPr>
        <p:spPr>
          <a:xfrm rot="5400000">
            <a:off x="2019300" y="1485900"/>
            <a:ext cx="2895600" cy="2209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1371600" y="1905000"/>
            <a:ext cx="3962400" cy="2438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990600" y="2590800"/>
            <a:ext cx="5029200" cy="2133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Slide Number Placeholder 4"/>
          <p:cNvSpPr>
            <a:spLocks noGrp="1"/>
          </p:cNvSpPr>
          <p:nvPr>
            <p:ph type="sldNum" sz="quarter" idx="15"/>
          </p:nvPr>
        </p:nvSpPr>
        <p:spPr>
          <a:xfrm>
            <a:off x="8129016" y="5734050"/>
            <a:ext cx="609600" cy="521208"/>
          </a:xfrm>
        </p:spPr>
        <p:txBody>
          <a:bodyPr/>
          <a:lstStyle/>
          <a:p>
            <a:fld id="{91F7E977-D46B-4366-AA11-43416B861573}" type="slidenum">
              <a:rPr lang="en-US" smtClean="0"/>
              <a:pPr/>
              <a:t>21</a:t>
            </a:fld>
            <a:endParaRPr lang="en-US" dirty="0"/>
          </a:p>
        </p:txBody>
      </p:sp>
      <p:sp>
        <p:nvSpPr>
          <p:cNvPr id="17" name="Date Placeholder 5"/>
          <p:cNvSpPr>
            <a:spLocks noGrp="1"/>
          </p:cNvSpPr>
          <p:nvPr>
            <p:ph type="dt" sz="half" idx="14"/>
          </p:nvPr>
        </p:nvSpPr>
        <p:spPr>
          <a:xfrm rot="5400000">
            <a:off x="7589520" y="1081851"/>
            <a:ext cx="2011680" cy="384048"/>
          </a:xfrm>
        </p:spPr>
        <p:txBody>
          <a:bodyPr/>
          <a:lstStyle/>
          <a:p>
            <a:pPr algn="ctr"/>
            <a:r>
              <a:rPr lang="en-US" dirty="0" err="1" smtClean="0">
                <a:latin typeface="Arial" pitchFamily="34" charset="0"/>
                <a:cs typeface="Arial" pitchFamily="34" charset="0"/>
              </a:rPr>
              <a:t>Senstech</a:t>
            </a:r>
            <a:r>
              <a:rPr lang="en-US" dirty="0" smtClean="0">
                <a:latin typeface="Arial" pitchFamily="34" charset="0"/>
                <a:cs typeface="Arial" pitchFamily="34" charset="0"/>
              </a:rPr>
              <a:t> Sdn Bhd</a:t>
            </a:r>
            <a:endParaRPr lang="en-US" dirty="0">
              <a:latin typeface="Arial" pitchFamily="34" charset="0"/>
              <a:cs typeface="Arial" pitchFamily="34" charset="0"/>
            </a:endParaRPr>
          </a:p>
        </p:txBody>
      </p:sp>
      <p:sp>
        <p:nvSpPr>
          <p:cNvPr id="18" name="Footer Placeholder 7"/>
          <p:cNvSpPr>
            <a:spLocks noGrp="1"/>
          </p:cNvSpPr>
          <p:nvPr>
            <p:ph type="ftr" sz="quarter" idx="16"/>
          </p:nvPr>
        </p:nvSpPr>
        <p:spPr>
          <a:xfrm rot="5400000">
            <a:off x="6913986" y="3703320"/>
            <a:ext cx="3352800" cy="365760"/>
          </a:xfrm>
        </p:spPr>
        <p:txBody>
          <a:bodyPr/>
          <a:lstStyle/>
          <a:p>
            <a:r>
              <a:rPr lang="en-US" dirty="0" smtClean="0">
                <a:latin typeface="Arial" pitchFamily="34" charset="0"/>
                <a:cs typeface="Arial" pitchFamily="34" charset="0"/>
              </a:rPr>
              <a:t>LIVESTOCK </a:t>
            </a:r>
            <a:r>
              <a:rPr lang="en-US" dirty="0" smtClean="0">
                <a:latin typeface="Arial" pitchFamily="34" charset="0"/>
                <a:cs typeface="Arial" pitchFamily="34" charset="0"/>
              </a:rPr>
              <a:t>TAGGING MANAGEMENT SYSTEM</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19100" y="1505562"/>
            <a:ext cx="6667500" cy="5100026"/>
          </a:xfrm>
          <a:prstGeom prst="rect">
            <a:avLst/>
          </a:prstGeom>
          <a:noFill/>
          <a:ln w="9525">
            <a:noFill/>
            <a:miter lim="800000"/>
            <a:headEnd/>
            <a:tailEnd/>
          </a:ln>
        </p:spPr>
      </p:pic>
      <p:sp>
        <p:nvSpPr>
          <p:cNvPr id="2" name="Title 1"/>
          <p:cNvSpPr>
            <a:spLocks noGrp="1"/>
          </p:cNvSpPr>
          <p:nvPr>
            <p:ph type="title"/>
          </p:nvPr>
        </p:nvSpPr>
        <p:spPr>
          <a:xfrm>
            <a:off x="457200" y="152400"/>
            <a:ext cx="7467600" cy="487362"/>
          </a:xfrm>
        </p:spPr>
        <p:txBody>
          <a:bodyPr>
            <a:normAutofit fontScale="90000"/>
          </a:bodyPr>
          <a:lstStyle/>
          <a:p>
            <a:r>
              <a:rPr lang="en-US" dirty="0" smtClean="0"/>
              <a:t>PC User Interface</a:t>
            </a:r>
            <a:endParaRPr lang="en-US" dirty="0"/>
          </a:p>
        </p:txBody>
      </p:sp>
      <p:sp>
        <p:nvSpPr>
          <p:cNvPr id="3" name="Content Placeholder 2"/>
          <p:cNvSpPr>
            <a:spLocks noGrp="1"/>
          </p:cNvSpPr>
          <p:nvPr>
            <p:ph sz="quarter" idx="1"/>
          </p:nvPr>
        </p:nvSpPr>
        <p:spPr>
          <a:xfrm>
            <a:off x="457200" y="685800"/>
            <a:ext cx="7467600" cy="381000"/>
          </a:xfrm>
        </p:spPr>
        <p:txBody>
          <a:bodyPr>
            <a:normAutofit lnSpcReduction="10000"/>
          </a:bodyPr>
          <a:lstStyle/>
          <a:p>
            <a:pPr>
              <a:buNone/>
            </a:pPr>
            <a:r>
              <a:rPr lang="en-US" sz="2000" dirty="0" smtClean="0">
                <a:latin typeface="+mj-lt"/>
              </a:rPr>
              <a:t>Other Features</a:t>
            </a:r>
            <a:endParaRPr lang="en-US" sz="2000" dirty="0">
              <a:latin typeface="+mj-lt"/>
            </a:endParaRPr>
          </a:p>
        </p:txBody>
      </p:sp>
      <p:sp>
        <p:nvSpPr>
          <p:cNvPr id="13" name="TextBox 12"/>
          <p:cNvSpPr txBox="1"/>
          <p:nvPr/>
        </p:nvSpPr>
        <p:spPr>
          <a:xfrm>
            <a:off x="2743200" y="685800"/>
            <a:ext cx="5562600" cy="738664"/>
          </a:xfrm>
          <a:prstGeom prst="rect">
            <a:avLst/>
          </a:prstGeom>
          <a:noFill/>
        </p:spPr>
        <p:txBody>
          <a:bodyPr wrap="square" rtlCol="0">
            <a:spAutoFit/>
          </a:bodyPr>
          <a:lstStyle/>
          <a:p>
            <a:pPr algn="ctr"/>
            <a:r>
              <a:rPr lang="en-US" sz="1400" dirty="0" smtClean="0">
                <a:latin typeface="+mj-lt"/>
              </a:rPr>
              <a:t>Sync Handheld is used to initiate the synchronization between the PC and handheld reader while settings for general settings. Both features are still under development stages.</a:t>
            </a:r>
            <a:endParaRPr lang="en-US" sz="1400" dirty="0">
              <a:latin typeface="+mj-lt"/>
            </a:endParaRPr>
          </a:p>
        </p:txBody>
      </p:sp>
      <p:cxnSp>
        <p:nvCxnSpPr>
          <p:cNvPr id="12" name="Straight Arrow Connector 11"/>
          <p:cNvCxnSpPr/>
          <p:nvPr/>
        </p:nvCxnSpPr>
        <p:spPr>
          <a:xfrm rot="16200000" flipH="1">
            <a:off x="4457700" y="1714500"/>
            <a:ext cx="11430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800600" y="1371600"/>
            <a:ext cx="152400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Slide Number Placeholder 4"/>
          <p:cNvSpPr>
            <a:spLocks noGrp="1"/>
          </p:cNvSpPr>
          <p:nvPr>
            <p:ph type="sldNum" sz="quarter" idx="15"/>
          </p:nvPr>
        </p:nvSpPr>
        <p:spPr>
          <a:xfrm>
            <a:off x="8129016" y="5734050"/>
            <a:ext cx="609600" cy="521208"/>
          </a:xfrm>
        </p:spPr>
        <p:txBody>
          <a:bodyPr/>
          <a:lstStyle/>
          <a:p>
            <a:fld id="{91F7E977-D46B-4366-AA11-43416B861573}" type="slidenum">
              <a:rPr lang="en-US" smtClean="0"/>
              <a:pPr/>
              <a:t>22</a:t>
            </a:fld>
            <a:endParaRPr lang="en-US" dirty="0"/>
          </a:p>
        </p:txBody>
      </p:sp>
      <p:sp>
        <p:nvSpPr>
          <p:cNvPr id="14" name="Date Placeholder 5"/>
          <p:cNvSpPr>
            <a:spLocks noGrp="1"/>
          </p:cNvSpPr>
          <p:nvPr>
            <p:ph type="dt" sz="half" idx="14"/>
          </p:nvPr>
        </p:nvSpPr>
        <p:spPr>
          <a:xfrm rot="5400000">
            <a:off x="7589520" y="1081851"/>
            <a:ext cx="2011680" cy="384048"/>
          </a:xfrm>
        </p:spPr>
        <p:txBody>
          <a:bodyPr/>
          <a:lstStyle/>
          <a:p>
            <a:pPr algn="ctr"/>
            <a:r>
              <a:rPr lang="en-US" dirty="0" err="1" smtClean="0">
                <a:latin typeface="Arial" pitchFamily="34" charset="0"/>
                <a:cs typeface="Arial" pitchFamily="34" charset="0"/>
              </a:rPr>
              <a:t>Senstech</a:t>
            </a:r>
            <a:r>
              <a:rPr lang="en-US" dirty="0" smtClean="0">
                <a:latin typeface="Arial" pitchFamily="34" charset="0"/>
                <a:cs typeface="Arial" pitchFamily="34" charset="0"/>
              </a:rPr>
              <a:t> Sdn Bhd</a:t>
            </a:r>
            <a:endParaRPr lang="en-US" dirty="0">
              <a:latin typeface="Arial" pitchFamily="34" charset="0"/>
              <a:cs typeface="Arial" pitchFamily="34" charset="0"/>
            </a:endParaRPr>
          </a:p>
        </p:txBody>
      </p:sp>
      <p:sp>
        <p:nvSpPr>
          <p:cNvPr id="15" name="Footer Placeholder 7"/>
          <p:cNvSpPr>
            <a:spLocks noGrp="1"/>
          </p:cNvSpPr>
          <p:nvPr>
            <p:ph type="ftr" sz="quarter" idx="16"/>
          </p:nvPr>
        </p:nvSpPr>
        <p:spPr>
          <a:xfrm rot="5400000">
            <a:off x="6913986" y="3703320"/>
            <a:ext cx="3352800" cy="365760"/>
          </a:xfrm>
        </p:spPr>
        <p:txBody>
          <a:bodyPr/>
          <a:lstStyle/>
          <a:p>
            <a:r>
              <a:rPr lang="en-US" dirty="0" smtClean="0">
                <a:latin typeface="Arial" pitchFamily="34" charset="0"/>
                <a:cs typeface="Arial" pitchFamily="34" charset="0"/>
              </a:rPr>
              <a:t>LIVESTOCK </a:t>
            </a:r>
            <a:r>
              <a:rPr lang="en-US" dirty="0" smtClean="0">
                <a:latin typeface="Arial" pitchFamily="34" charset="0"/>
                <a:cs typeface="Arial" pitchFamily="34" charset="0"/>
              </a:rPr>
              <a:t>TAGGING MANAGEMENT SYSTEM</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487362"/>
          </a:xfrm>
        </p:spPr>
        <p:txBody>
          <a:bodyPr>
            <a:normAutofit fontScale="90000"/>
          </a:bodyPr>
          <a:lstStyle/>
          <a:p>
            <a:r>
              <a:rPr lang="en-US" dirty="0" smtClean="0"/>
              <a:t>Handheld User Interface</a:t>
            </a:r>
            <a:endParaRPr lang="en-US" dirty="0"/>
          </a:p>
        </p:txBody>
      </p:sp>
      <p:sp>
        <p:nvSpPr>
          <p:cNvPr id="3" name="Content Placeholder 2"/>
          <p:cNvSpPr>
            <a:spLocks noGrp="1"/>
          </p:cNvSpPr>
          <p:nvPr>
            <p:ph sz="quarter" idx="1"/>
          </p:nvPr>
        </p:nvSpPr>
        <p:spPr>
          <a:xfrm>
            <a:off x="457200" y="685800"/>
            <a:ext cx="7467600" cy="5943600"/>
          </a:xfrm>
        </p:spPr>
        <p:txBody>
          <a:bodyPr>
            <a:normAutofit/>
          </a:bodyPr>
          <a:lstStyle/>
          <a:p>
            <a:pPr>
              <a:buFont typeface="Wingdings" pitchFamily="2" charset="2"/>
              <a:buChar char="v"/>
            </a:pPr>
            <a:r>
              <a:rPr lang="en-US" sz="2000" dirty="0" smtClean="0">
                <a:latin typeface="+mj-lt"/>
              </a:rPr>
              <a:t>The handheld RFID UHF reader is a portable pocket PC build in with the Windows CE and RFID UHF reader.</a:t>
            </a:r>
          </a:p>
          <a:p>
            <a:pPr>
              <a:buFont typeface="Wingdings" pitchFamily="2" charset="2"/>
              <a:buChar char="v"/>
            </a:pPr>
            <a:r>
              <a:rPr lang="en-US" sz="2000" dirty="0" smtClean="0">
                <a:latin typeface="+mj-lt"/>
              </a:rPr>
              <a:t>It will be used to carry around the farm to retrieve the information of the cattle tags by scanning at them using the RFID UHF reader.</a:t>
            </a:r>
          </a:p>
          <a:p>
            <a:pPr>
              <a:buFont typeface="Wingdings" pitchFamily="2" charset="2"/>
              <a:buChar char="v"/>
            </a:pPr>
            <a:r>
              <a:rPr lang="en-US" sz="2000" dirty="0" smtClean="0">
                <a:latin typeface="+mj-lt"/>
              </a:rPr>
              <a:t>The handheld reader should be synchronized with the PC before it is used to get the latest database from the PC.</a:t>
            </a:r>
          </a:p>
          <a:p>
            <a:pPr>
              <a:buFont typeface="Wingdings" pitchFamily="2" charset="2"/>
              <a:buChar char="v"/>
            </a:pPr>
            <a:r>
              <a:rPr lang="en-US" sz="2000" dirty="0" smtClean="0">
                <a:latin typeface="+mj-lt"/>
              </a:rPr>
              <a:t>The handheld user interface allows the user to retrieve the information of the Tag ID and display it on the screen.</a:t>
            </a:r>
          </a:p>
          <a:p>
            <a:pPr>
              <a:buFont typeface="Wingdings" pitchFamily="2" charset="2"/>
              <a:buChar char="v"/>
            </a:pPr>
            <a:r>
              <a:rPr lang="en-US" sz="2000" dirty="0" smtClean="0">
                <a:latin typeface="+mj-lt"/>
              </a:rPr>
              <a:t>The handheld user interface also can be used to edit the information of the tag via the touch screen and save it to the database.</a:t>
            </a:r>
          </a:p>
          <a:p>
            <a:pPr>
              <a:buFont typeface="Wingdings" pitchFamily="2" charset="2"/>
              <a:buChar char="v"/>
            </a:pPr>
            <a:r>
              <a:rPr lang="en-US" sz="2000" dirty="0" smtClean="0">
                <a:latin typeface="+mj-lt"/>
              </a:rPr>
              <a:t>The handheld reader should be synchronized with the PC again once it is finish using for a process to update the database in the PC with the latest changes made.</a:t>
            </a:r>
          </a:p>
          <a:p>
            <a:pPr>
              <a:buFont typeface="Wingdings" pitchFamily="2" charset="2"/>
              <a:buChar char="v"/>
            </a:pPr>
            <a:r>
              <a:rPr lang="en-US" sz="2000" dirty="0" smtClean="0">
                <a:latin typeface="+mj-lt"/>
              </a:rPr>
              <a:t>The handheld user interface is current still under development stage.</a:t>
            </a:r>
            <a:endParaRPr lang="en-US" sz="2000" dirty="0">
              <a:latin typeface="+mj-lt"/>
            </a:endParaRPr>
          </a:p>
        </p:txBody>
      </p:sp>
      <p:sp>
        <p:nvSpPr>
          <p:cNvPr id="10" name="Slide Number Placeholder 4"/>
          <p:cNvSpPr>
            <a:spLocks noGrp="1"/>
          </p:cNvSpPr>
          <p:nvPr>
            <p:ph type="sldNum" sz="quarter" idx="15"/>
          </p:nvPr>
        </p:nvSpPr>
        <p:spPr>
          <a:xfrm>
            <a:off x="8129016" y="5734050"/>
            <a:ext cx="609600" cy="521208"/>
          </a:xfrm>
        </p:spPr>
        <p:txBody>
          <a:bodyPr/>
          <a:lstStyle/>
          <a:p>
            <a:fld id="{91F7E977-D46B-4366-AA11-43416B861573}" type="slidenum">
              <a:rPr lang="en-US" smtClean="0"/>
              <a:pPr/>
              <a:t>23</a:t>
            </a:fld>
            <a:endParaRPr lang="en-US" dirty="0"/>
          </a:p>
        </p:txBody>
      </p:sp>
      <p:sp>
        <p:nvSpPr>
          <p:cNvPr id="7" name="Date Placeholder 5"/>
          <p:cNvSpPr>
            <a:spLocks noGrp="1"/>
          </p:cNvSpPr>
          <p:nvPr>
            <p:ph type="dt" sz="half" idx="14"/>
          </p:nvPr>
        </p:nvSpPr>
        <p:spPr>
          <a:xfrm rot="5400000">
            <a:off x="7589520" y="1081851"/>
            <a:ext cx="2011680" cy="384048"/>
          </a:xfrm>
        </p:spPr>
        <p:txBody>
          <a:bodyPr/>
          <a:lstStyle/>
          <a:p>
            <a:pPr algn="ctr"/>
            <a:r>
              <a:rPr lang="en-US" dirty="0" err="1" smtClean="0">
                <a:latin typeface="Arial" pitchFamily="34" charset="0"/>
                <a:cs typeface="Arial" pitchFamily="34" charset="0"/>
              </a:rPr>
              <a:t>Senstech</a:t>
            </a:r>
            <a:r>
              <a:rPr lang="en-US" dirty="0" smtClean="0">
                <a:latin typeface="Arial" pitchFamily="34" charset="0"/>
                <a:cs typeface="Arial" pitchFamily="34" charset="0"/>
              </a:rPr>
              <a:t> Sdn Bhd</a:t>
            </a:r>
            <a:endParaRPr lang="en-US" dirty="0">
              <a:latin typeface="Arial" pitchFamily="34" charset="0"/>
              <a:cs typeface="Arial" pitchFamily="34" charset="0"/>
            </a:endParaRPr>
          </a:p>
        </p:txBody>
      </p:sp>
      <p:sp>
        <p:nvSpPr>
          <p:cNvPr id="11" name="Footer Placeholder 7"/>
          <p:cNvSpPr>
            <a:spLocks noGrp="1"/>
          </p:cNvSpPr>
          <p:nvPr>
            <p:ph type="ftr" sz="quarter" idx="16"/>
          </p:nvPr>
        </p:nvSpPr>
        <p:spPr>
          <a:xfrm rot="5400000">
            <a:off x="6913986" y="3703320"/>
            <a:ext cx="3352800" cy="365760"/>
          </a:xfrm>
        </p:spPr>
        <p:txBody>
          <a:bodyPr/>
          <a:lstStyle/>
          <a:p>
            <a:r>
              <a:rPr lang="en-US" dirty="0" smtClean="0">
                <a:latin typeface="Arial" pitchFamily="34" charset="0"/>
                <a:cs typeface="Arial" pitchFamily="34" charset="0"/>
              </a:rPr>
              <a:t>LIVESTOCK </a:t>
            </a:r>
            <a:r>
              <a:rPr lang="en-US" dirty="0" smtClean="0">
                <a:latin typeface="Arial" pitchFamily="34" charset="0"/>
                <a:cs typeface="Arial" pitchFamily="34" charset="0"/>
              </a:rPr>
              <a:t>TAGGING MANAGEMENT SYSTEM</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Tagging Procedure</a:t>
            </a:r>
            <a:endParaRPr lang="en-US" dirty="0"/>
          </a:p>
        </p:txBody>
      </p:sp>
      <p:sp>
        <p:nvSpPr>
          <p:cNvPr id="3" name="Content Placeholder 2"/>
          <p:cNvSpPr>
            <a:spLocks noGrp="1"/>
          </p:cNvSpPr>
          <p:nvPr>
            <p:ph sz="quarter" idx="1"/>
          </p:nvPr>
        </p:nvSpPr>
        <p:spPr/>
        <p:txBody>
          <a:bodyPr>
            <a:normAutofit/>
          </a:bodyPr>
          <a:lstStyle/>
          <a:p>
            <a:pPr marL="457200" indent="-457200">
              <a:buFont typeface="+mj-lt"/>
              <a:buAutoNum type="arabicPeriod"/>
            </a:pPr>
            <a:r>
              <a:rPr lang="en-US" sz="2000" dirty="0" smtClean="0">
                <a:latin typeface="Arial" pitchFamily="34" charset="0"/>
                <a:cs typeface="Arial" pitchFamily="34" charset="0"/>
              </a:rPr>
              <a:t>New tag is being registered or added into the database using the software. The software is capable to read the tag id via the fixed reader and display the tag id automatically for registration.</a:t>
            </a:r>
          </a:p>
          <a:p>
            <a:pPr marL="457200" indent="-457200">
              <a:buFont typeface="+mj-lt"/>
              <a:buAutoNum type="arabicPeriod"/>
            </a:pPr>
            <a:endParaRPr lang="en-US" sz="2000" dirty="0" smtClean="0">
              <a:latin typeface="Arial" pitchFamily="34" charset="0"/>
              <a:cs typeface="Arial" pitchFamily="34" charset="0"/>
            </a:endParaRPr>
          </a:p>
          <a:p>
            <a:pPr marL="457200" indent="-457200">
              <a:buFont typeface="+mj-lt"/>
              <a:buAutoNum type="arabicPeriod"/>
            </a:pPr>
            <a:r>
              <a:rPr lang="en-US" sz="2000" dirty="0" smtClean="0">
                <a:latin typeface="Arial" pitchFamily="34" charset="0"/>
                <a:cs typeface="Arial" pitchFamily="34" charset="0"/>
              </a:rPr>
              <a:t>User will key in the details information of the cattle based on the tag id and save it to the database.</a:t>
            </a:r>
          </a:p>
          <a:p>
            <a:pPr marL="457200" indent="-457200">
              <a:buFont typeface="+mj-lt"/>
              <a:buAutoNum type="arabicPeriod"/>
            </a:pPr>
            <a:endParaRPr lang="en-US" sz="2000" dirty="0" smtClean="0">
              <a:latin typeface="Arial" pitchFamily="34" charset="0"/>
              <a:cs typeface="Arial" pitchFamily="34" charset="0"/>
            </a:endParaRPr>
          </a:p>
          <a:p>
            <a:pPr marL="457200" indent="-457200">
              <a:buFont typeface="+mj-lt"/>
              <a:buAutoNum type="arabicPeriod"/>
            </a:pPr>
            <a:r>
              <a:rPr lang="en-US" sz="2000" dirty="0" smtClean="0">
                <a:latin typeface="Arial" pitchFamily="34" charset="0"/>
                <a:cs typeface="Arial" pitchFamily="34" charset="0"/>
              </a:rPr>
              <a:t>The tag is then tagged or pierce directly onto the specific cattle’s ear that match the information keyed in.</a:t>
            </a:r>
          </a:p>
          <a:p>
            <a:pPr>
              <a:buNone/>
            </a:pPr>
            <a:endParaRPr lang="en-US" sz="2000" dirty="0">
              <a:latin typeface="Arial" pitchFamily="34" charset="0"/>
              <a:cs typeface="Arial" pitchFamily="34" charset="0"/>
            </a:endParaRPr>
          </a:p>
        </p:txBody>
      </p:sp>
      <p:sp>
        <p:nvSpPr>
          <p:cNvPr id="5" name="Slide Number Placeholder 4"/>
          <p:cNvSpPr>
            <a:spLocks noGrp="1"/>
          </p:cNvSpPr>
          <p:nvPr>
            <p:ph type="sldNum" sz="quarter" idx="15"/>
          </p:nvPr>
        </p:nvSpPr>
        <p:spPr/>
        <p:txBody>
          <a:bodyPr/>
          <a:lstStyle/>
          <a:p>
            <a:fld id="{91F7E977-D46B-4366-AA11-43416B861573}" type="slidenum">
              <a:rPr lang="en-US" smtClean="0"/>
              <a:pPr/>
              <a:t>24</a:t>
            </a:fld>
            <a:endParaRPr lang="en-US"/>
          </a:p>
        </p:txBody>
      </p:sp>
      <p:sp>
        <p:nvSpPr>
          <p:cNvPr id="7" name="Date Placeholder 5"/>
          <p:cNvSpPr>
            <a:spLocks noGrp="1"/>
          </p:cNvSpPr>
          <p:nvPr>
            <p:ph type="dt" sz="half" idx="14"/>
          </p:nvPr>
        </p:nvSpPr>
        <p:spPr>
          <a:xfrm rot="5400000">
            <a:off x="7589520" y="1081851"/>
            <a:ext cx="2011680" cy="384048"/>
          </a:xfrm>
        </p:spPr>
        <p:txBody>
          <a:bodyPr/>
          <a:lstStyle/>
          <a:p>
            <a:pPr algn="ctr"/>
            <a:r>
              <a:rPr lang="en-US" dirty="0" err="1" smtClean="0">
                <a:latin typeface="Arial" pitchFamily="34" charset="0"/>
                <a:cs typeface="Arial" pitchFamily="34" charset="0"/>
              </a:rPr>
              <a:t>Senstech</a:t>
            </a:r>
            <a:r>
              <a:rPr lang="en-US" dirty="0" smtClean="0">
                <a:latin typeface="Arial" pitchFamily="34" charset="0"/>
                <a:cs typeface="Arial" pitchFamily="34" charset="0"/>
              </a:rPr>
              <a:t> Sdn Bhd</a:t>
            </a:r>
            <a:endParaRPr lang="en-US" dirty="0">
              <a:latin typeface="Arial" pitchFamily="34" charset="0"/>
              <a:cs typeface="Arial" pitchFamily="34" charset="0"/>
            </a:endParaRPr>
          </a:p>
        </p:txBody>
      </p:sp>
      <p:sp>
        <p:nvSpPr>
          <p:cNvPr id="8" name="Footer Placeholder 7"/>
          <p:cNvSpPr>
            <a:spLocks noGrp="1"/>
          </p:cNvSpPr>
          <p:nvPr>
            <p:ph type="ftr" sz="quarter" idx="16"/>
          </p:nvPr>
        </p:nvSpPr>
        <p:spPr>
          <a:xfrm rot="5400000">
            <a:off x="6913986" y="3703320"/>
            <a:ext cx="3352800" cy="365760"/>
          </a:xfrm>
        </p:spPr>
        <p:txBody>
          <a:bodyPr/>
          <a:lstStyle/>
          <a:p>
            <a:r>
              <a:rPr lang="en-US" dirty="0" smtClean="0">
                <a:latin typeface="Arial" pitchFamily="34" charset="0"/>
                <a:cs typeface="Arial" pitchFamily="34" charset="0"/>
              </a:rPr>
              <a:t>LIVESTOCK </a:t>
            </a:r>
            <a:r>
              <a:rPr lang="en-US" dirty="0" smtClean="0">
                <a:latin typeface="Arial" pitchFamily="34" charset="0"/>
                <a:cs typeface="Arial" pitchFamily="34" charset="0"/>
              </a:rPr>
              <a:t>TAGGING MANAGEMENT SYSTEM</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Tagging Procedure</a:t>
            </a:r>
            <a:endParaRPr lang="en-US" dirty="0"/>
          </a:p>
        </p:txBody>
      </p:sp>
      <p:sp>
        <p:nvSpPr>
          <p:cNvPr id="3" name="Content Placeholder 2"/>
          <p:cNvSpPr>
            <a:spLocks noGrp="1"/>
          </p:cNvSpPr>
          <p:nvPr>
            <p:ph sz="quarter" idx="1"/>
          </p:nvPr>
        </p:nvSpPr>
        <p:spPr/>
        <p:txBody>
          <a:bodyPr>
            <a:normAutofit/>
          </a:bodyPr>
          <a:lstStyle/>
          <a:p>
            <a:pPr marL="457200" indent="-457200">
              <a:buFont typeface="+mj-lt"/>
              <a:buAutoNum type="arabicPeriod" startAt="4"/>
            </a:pPr>
            <a:r>
              <a:rPr lang="en-US" sz="2000" dirty="0" smtClean="0">
                <a:latin typeface="Arial" pitchFamily="34" charset="0"/>
                <a:cs typeface="Arial" pitchFamily="34" charset="0"/>
              </a:rPr>
              <a:t>By using the portable handheld reader that have been synchronized with the updated database from the PC, the handheld reader is capable to read the tag and display the information of the cattle directly on the screen of the device remotely.</a:t>
            </a:r>
          </a:p>
          <a:p>
            <a:pPr marL="457200" indent="-457200">
              <a:buFont typeface="+mj-lt"/>
              <a:buAutoNum type="arabicPeriod" startAt="4"/>
            </a:pPr>
            <a:endParaRPr lang="en-US" sz="2000" dirty="0" smtClean="0">
              <a:latin typeface="Arial" pitchFamily="34" charset="0"/>
              <a:cs typeface="Arial" pitchFamily="34" charset="0"/>
            </a:endParaRPr>
          </a:p>
          <a:p>
            <a:pPr marL="457200" indent="-457200">
              <a:buFont typeface="+mj-lt"/>
              <a:buAutoNum type="arabicPeriod" startAt="4"/>
            </a:pPr>
            <a:r>
              <a:rPr lang="en-US" sz="2000" dirty="0" smtClean="0">
                <a:latin typeface="Arial" pitchFamily="34" charset="0"/>
                <a:cs typeface="Arial" pitchFamily="34" charset="0"/>
              </a:rPr>
              <a:t>User might able to key in new information or update the information via the handheld reader.</a:t>
            </a:r>
          </a:p>
          <a:p>
            <a:pPr marL="457200" indent="-457200">
              <a:buFont typeface="+mj-lt"/>
              <a:buAutoNum type="arabicPeriod" startAt="4"/>
            </a:pPr>
            <a:endParaRPr lang="en-US" sz="2000" dirty="0" smtClean="0">
              <a:latin typeface="Arial" pitchFamily="34" charset="0"/>
              <a:cs typeface="Arial" pitchFamily="34" charset="0"/>
            </a:endParaRPr>
          </a:p>
          <a:p>
            <a:pPr marL="457200" indent="-457200">
              <a:buFont typeface="+mj-lt"/>
              <a:buAutoNum type="arabicPeriod" startAt="4"/>
            </a:pPr>
            <a:r>
              <a:rPr lang="en-US" sz="2000" dirty="0" smtClean="0">
                <a:latin typeface="Arial" pitchFamily="34" charset="0"/>
                <a:cs typeface="Arial" pitchFamily="34" charset="0"/>
              </a:rPr>
              <a:t>After updating the information, the handheld will be sync with the PC to update the changes made and keep the main database updated for next use.</a:t>
            </a:r>
          </a:p>
          <a:p>
            <a:pPr>
              <a:buNone/>
            </a:pPr>
            <a:endParaRPr lang="en-US" sz="2000" dirty="0">
              <a:latin typeface="Arial" pitchFamily="34" charset="0"/>
              <a:cs typeface="Arial" pitchFamily="34" charset="0"/>
            </a:endParaRPr>
          </a:p>
        </p:txBody>
      </p:sp>
      <p:sp>
        <p:nvSpPr>
          <p:cNvPr id="5" name="Slide Number Placeholder 4"/>
          <p:cNvSpPr>
            <a:spLocks noGrp="1"/>
          </p:cNvSpPr>
          <p:nvPr>
            <p:ph type="sldNum" sz="quarter" idx="15"/>
          </p:nvPr>
        </p:nvSpPr>
        <p:spPr/>
        <p:txBody>
          <a:bodyPr/>
          <a:lstStyle/>
          <a:p>
            <a:fld id="{91F7E977-D46B-4366-AA11-43416B861573}" type="slidenum">
              <a:rPr lang="en-US" smtClean="0"/>
              <a:pPr/>
              <a:t>25</a:t>
            </a:fld>
            <a:endParaRPr lang="en-US"/>
          </a:p>
        </p:txBody>
      </p:sp>
      <p:sp>
        <p:nvSpPr>
          <p:cNvPr id="9" name="Date Placeholder 5"/>
          <p:cNvSpPr>
            <a:spLocks noGrp="1"/>
          </p:cNvSpPr>
          <p:nvPr>
            <p:ph type="dt" sz="half" idx="14"/>
          </p:nvPr>
        </p:nvSpPr>
        <p:spPr>
          <a:xfrm rot="5400000">
            <a:off x="7589520" y="1081851"/>
            <a:ext cx="2011680" cy="384048"/>
          </a:xfrm>
        </p:spPr>
        <p:txBody>
          <a:bodyPr/>
          <a:lstStyle/>
          <a:p>
            <a:pPr algn="ctr"/>
            <a:r>
              <a:rPr lang="en-US" dirty="0" err="1" smtClean="0">
                <a:latin typeface="Arial" pitchFamily="34" charset="0"/>
                <a:cs typeface="Arial" pitchFamily="34" charset="0"/>
              </a:rPr>
              <a:t>Senstech</a:t>
            </a:r>
            <a:r>
              <a:rPr lang="en-US" dirty="0" smtClean="0">
                <a:latin typeface="Arial" pitchFamily="34" charset="0"/>
                <a:cs typeface="Arial" pitchFamily="34" charset="0"/>
              </a:rPr>
              <a:t> Sdn Bhd</a:t>
            </a:r>
            <a:endParaRPr lang="en-US" dirty="0">
              <a:latin typeface="Arial" pitchFamily="34" charset="0"/>
              <a:cs typeface="Arial" pitchFamily="34" charset="0"/>
            </a:endParaRPr>
          </a:p>
        </p:txBody>
      </p:sp>
      <p:sp>
        <p:nvSpPr>
          <p:cNvPr id="10" name="Footer Placeholder 7"/>
          <p:cNvSpPr>
            <a:spLocks noGrp="1"/>
          </p:cNvSpPr>
          <p:nvPr>
            <p:ph type="ftr" sz="quarter" idx="16"/>
          </p:nvPr>
        </p:nvSpPr>
        <p:spPr>
          <a:xfrm rot="5400000">
            <a:off x="6913986" y="3703320"/>
            <a:ext cx="3352800" cy="365760"/>
          </a:xfrm>
        </p:spPr>
        <p:txBody>
          <a:bodyPr/>
          <a:lstStyle/>
          <a:p>
            <a:r>
              <a:rPr lang="en-US" dirty="0" smtClean="0">
                <a:latin typeface="Arial" pitchFamily="34" charset="0"/>
                <a:cs typeface="Arial" pitchFamily="34" charset="0"/>
              </a:rPr>
              <a:t>LIVESTOCK </a:t>
            </a:r>
            <a:r>
              <a:rPr lang="en-US" dirty="0" smtClean="0">
                <a:latin typeface="Arial" pitchFamily="34" charset="0"/>
                <a:cs typeface="Arial" pitchFamily="34" charset="0"/>
              </a:rPr>
              <a:t>TAGGING MANAGEMENT SYSTEM</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smtClean="0"/>
              <a:t>Tagging Procedure Overview</a:t>
            </a:r>
            <a:endParaRPr lang="en-US" dirty="0"/>
          </a:p>
        </p:txBody>
      </p:sp>
      <p:pic>
        <p:nvPicPr>
          <p:cNvPr id="4101" name="Picture 5" descr="C:\Users\Eng Hwee\Desktop\Cow Pic\hp-pavilion-tx1000-notebook-pc-series_400x400.jpg"/>
          <p:cNvPicPr>
            <a:picLocks noChangeAspect="1" noChangeArrowheads="1"/>
          </p:cNvPicPr>
          <p:nvPr/>
        </p:nvPicPr>
        <p:blipFill>
          <a:blip r:embed="rId2" cstate="print"/>
          <a:srcRect/>
          <a:stretch>
            <a:fillRect/>
          </a:stretch>
        </p:blipFill>
        <p:spPr bwMode="auto">
          <a:xfrm>
            <a:off x="304800" y="1143000"/>
            <a:ext cx="1066800" cy="1066800"/>
          </a:xfrm>
          <a:prstGeom prst="rect">
            <a:avLst/>
          </a:prstGeom>
          <a:noFill/>
        </p:spPr>
      </p:pic>
      <p:pic>
        <p:nvPicPr>
          <p:cNvPr id="4103" name="Picture 7" descr="C:\Users\Eng Hwee\Desktop\Cow Pic\77R9IYPL1cattle_size_metal_headed.jpg"/>
          <p:cNvPicPr>
            <a:picLocks noChangeAspect="1" noChangeArrowheads="1"/>
          </p:cNvPicPr>
          <p:nvPr/>
        </p:nvPicPr>
        <p:blipFill>
          <a:blip r:embed="rId3" cstate="print"/>
          <a:srcRect/>
          <a:stretch>
            <a:fillRect/>
          </a:stretch>
        </p:blipFill>
        <p:spPr bwMode="auto">
          <a:xfrm>
            <a:off x="1162050" y="2209800"/>
            <a:ext cx="742950" cy="567450"/>
          </a:xfrm>
          <a:prstGeom prst="rect">
            <a:avLst/>
          </a:prstGeom>
          <a:noFill/>
        </p:spPr>
      </p:pic>
      <p:pic>
        <p:nvPicPr>
          <p:cNvPr id="11" name="Picture 7" descr="C:\Users\Eng Hwee\Desktop\Cow Pic\77R9IYPL1cattle_size_metal_headed.jpg"/>
          <p:cNvPicPr>
            <a:picLocks noChangeAspect="1" noChangeArrowheads="1"/>
          </p:cNvPicPr>
          <p:nvPr/>
        </p:nvPicPr>
        <p:blipFill>
          <a:blip r:embed="rId3" cstate="print"/>
          <a:srcRect/>
          <a:stretch>
            <a:fillRect/>
          </a:stretch>
        </p:blipFill>
        <p:spPr bwMode="auto">
          <a:xfrm>
            <a:off x="3448050" y="1143000"/>
            <a:ext cx="742950" cy="567450"/>
          </a:xfrm>
          <a:prstGeom prst="rect">
            <a:avLst/>
          </a:prstGeom>
          <a:noFill/>
        </p:spPr>
      </p:pic>
      <p:pic>
        <p:nvPicPr>
          <p:cNvPr id="4105" name="Picture 9" descr="C:\Users\Eng Hwee\Desktop\Cow Pic\cow1 lance lawson.jpg"/>
          <p:cNvPicPr>
            <a:picLocks noChangeAspect="1" noChangeArrowheads="1"/>
          </p:cNvPicPr>
          <p:nvPr/>
        </p:nvPicPr>
        <p:blipFill>
          <a:blip r:embed="rId4" cstate="print"/>
          <a:srcRect l="7079" t="8824" r="59166" b="40335"/>
          <a:stretch>
            <a:fillRect/>
          </a:stretch>
        </p:blipFill>
        <p:spPr bwMode="auto">
          <a:xfrm>
            <a:off x="4267200" y="1600200"/>
            <a:ext cx="1143000" cy="1143000"/>
          </a:xfrm>
          <a:prstGeom prst="rect">
            <a:avLst/>
          </a:prstGeom>
          <a:noFill/>
        </p:spPr>
      </p:pic>
      <p:pic>
        <p:nvPicPr>
          <p:cNvPr id="4106" name="Picture 10" descr="C:\Users\Eng Hwee\Desktop\Cow Pic\MC9000G_RFID.jpg"/>
          <p:cNvPicPr>
            <a:picLocks noChangeAspect="1" noChangeArrowheads="1"/>
          </p:cNvPicPr>
          <p:nvPr/>
        </p:nvPicPr>
        <p:blipFill>
          <a:blip r:embed="rId5" cstate="print"/>
          <a:srcRect/>
          <a:stretch>
            <a:fillRect/>
          </a:stretch>
        </p:blipFill>
        <p:spPr bwMode="auto">
          <a:xfrm>
            <a:off x="7556553" y="3429000"/>
            <a:ext cx="825447" cy="1066800"/>
          </a:xfrm>
          <a:prstGeom prst="rect">
            <a:avLst/>
          </a:prstGeom>
          <a:noFill/>
        </p:spPr>
      </p:pic>
      <p:pic>
        <p:nvPicPr>
          <p:cNvPr id="14" name="Picture 5" descr="C:\Users\Eng Hwee\Desktop\Cow Pic\hp-pavilion-tx1000-notebook-pc-series_400x400.jpg"/>
          <p:cNvPicPr>
            <a:picLocks noChangeAspect="1" noChangeArrowheads="1"/>
          </p:cNvPicPr>
          <p:nvPr/>
        </p:nvPicPr>
        <p:blipFill>
          <a:blip r:embed="rId2" cstate="print"/>
          <a:srcRect/>
          <a:stretch>
            <a:fillRect/>
          </a:stretch>
        </p:blipFill>
        <p:spPr bwMode="auto">
          <a:xfrm>
            <a:off x="6553200" y="2743200"/>
            <a:ext cx="1066800" cy="1066800"/>
          </a:xfrm>
          <a:prstGeom prst="rect">
            <a:avLst/>
          </a:prstGeom>
          <a:noFill/>
        </p:spPr>
      </p:pic>
      <p:pic>
        <p:nvPicPr>
          <p:cNvPr id="4107" name="Picture 11" descr="C:\Users\Eng Hwee\Desktop\Cow Pic\051020084929.jpg"/>
          <p:cNvPicPr>
            <a:picLocks noChangeAspect="1" noChangeArrowheads="1"/>
          </p:cNvPicPr>
          <p:nvPr/>
        </p:nvPicPr>
        <p:blipFill>
          <a:blip r:embed="rId6" cstate="print"/>
          <a:srcRect/>
          <a:stretch>
            <a:fillRect/>
          </a:stretch>
        </p:blipFill>
        <p:spPr bwMode="auto">
          <a:xfrm>
            <a:off x="4953000" y="4800600"/>
            <a:ext cx="1524000" cy="1325880"/>
          </a:xfrm>
          <a:prstGeom prst="rect">
            <a:avLst/>
          </a:prstGeom>
          <a:noFill/>
        </p:spPr>
      </p:pic>
      <p:pic>
        <p:nvPicPr>
          <p:cNvPr id="4108" name="Picture 12" descr="C:\Users\Eng Hwee\Desktop\Cow Pic\yourfile.jpg"/>
          <p:cNvPicPr>
            <a:picLocks noChangeAspect="1" noChangeArrowheads="1"/>
          </p:cNvPicPr>
          <p:nvPr/>
        </p:nvPicPr>
        <p:blipFill>
          <a:blip r:embed="rId7" cstate="print"/>
          <a:srcRect/>
          <a:stretch>
            <a:fillRect/>
          </a:stretch>
        </p:blipFill>
        <p:spPr bwMode="auto">
          <a:xfrm>
            <a:off x="3048000" y="4953000"/>
            <a:ext cx="990600" cy="1355883"/>
          </a:xfrm>
          <a:prstGeom prst="rect">
            <a:avLst/>
          </a:prstGeom>
          <a:noFill/>
        </p:spPr>
      </p:pic>
      <p:pic>
        <p:nvPicPr>
          <p:cNvPr id="18" name="Picture 10" descr="C:\Users\Eng Hwee\Desktop\Cow Pic\MC9000G_RFID.jpg"/>
          <p:cNvPicPr>
            <a:picLocks noChangeAspect="1" noChangeArrowheads="1"/>
          </p:cNvPicPr>
          <p:nvPr/>
        </p:nvPicPr>
        <p:blipFill>
          <a:blip r:embed="rId5" cstate="print"/>
          <a:srcRect/>
          <a:stretch>
            <a:fillRect/>
          </a:stretch>
        </p:blipFill>
        <p:spPr bwMode="auto">
          <a:xfrm>
            <a:off x="1168506" y="4495800"/>
            <a:ext cx="825447" cy="1066800"/>
          </a:xfrm>
          <a:prstGeom prst="rect">
            <a:avLst/>
          </a:prstGeom>
          <a:noFill/>
        </p:spPr>
      </p:pic>
      <p:pic>
        <p:nvPicPr>
          <p:cNvPr id="19" name="Picture 5" descr="C:\Users\Eng Hwee\Desktop\Cow Pic\hp-pavilion-tx1000-notebook-pc-series_400x400.jpg"/>
          <p:cNvPicPr>
            <a:picLocks noChangeAspect="1" noChangeArrowheads="1"/>
          </p:cNvPicPr>
          <p:nvPr/>
        </p:nvPicPr>
        <p:blipFill>
          <a:blip r:embed="rId2" cstate="print"/>
          <a:srcRect/>
          <a:stretch>
            <a:fillRect/>
          </a:stretch>
        </p:blipFill>
        <p:spPr bwMode="auto">
          <a:xfrm>
            <a:off x="304800" y="3505200"/>
            <a:ext cx="1066800" cy="1066800"/>
          </a:xfrm>
          <a:prstGeom prst="rect">
            <a:avLst/>
          </a:prstGeom>
          <a:noFill/>
        </p:spPr>
      </p:pic>
      <p:sp>
        <p:nvSpPr>
          <p:cNvPr id="20" name="Right Arrow 19"/>
          <p:cNvSpPr/>
          <p:nvPr/>
        </p:nvSpPr>
        <p:spPr>
          <a:xfrm>
            <a:off x="2438400" y="1905000"/>
            <a:ext cx="609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518762">
            <a:off x="5791200" y="2438400"/>
            <a:ext cx="609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8534742">
            <a:off x="7010400" y="4572000"/>
            <a:ext cx="609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rot="10800000">
            <a:off x="4191000" y="5486400"/>
            <a:ext cx="609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rot="12796494">
            <a:off x="2188147" y="5241397"/>
            <a:ext cx="609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33400" y="2819400"/>
            <a:ext cx="2133600" cy="584775"/>
          </a:xfrm>
          <a:prstGeom prst="rect">
            <a:avLst/>
          </a:prstGeom>
          <a:noFill/>
        </p:spPr>
        <p:txBody>
          <a:bodyPr wrap="square" rtlCol="0">
            <a:spAutoFit/>
          </a:bodyPr>
          <a:lstStyle/>
          <a:p>
            <a:pPr algn="ctr"/>
            <a:r>
              <a:rPr lang="en-US" sz="1600" dirty="0" smtClean="0">
                <a:latin typeface="Arial" pitchFamily="34" charset="0"/>
                <a:cs typeface="Arial" pitchFamily="34" charset="0"/>
              </a:rPr>
              <a:t>1. Adding New Tags to database.</a:t>
            </a:r>
            <a:endParaRPr lang="en-US" sz="1600" dirty="0">
              <a:latin typeface="Arial" pitchFamily="34" charset="0"/>
              <a:cs typeface="Arial" pitchFamily="34" charset="0"/>
            </a:endParaRPr>
          </a:p>
        </p:txBody>
      </p:sp>
      <p:sp>
        <p:nvSpPr>
          <p:cNvPr id="26" name="TextBox 25"/>
          <p:cNvSpPr txBox="1"/>
          <p:nvPr/>
        </p:nvSpPr>
        <p:spPr>
          <a:xfrm>
            <a:off x="3429000" y="2819400"/>
            <a:ext cx="2133600" cy="584775"/>
          </a:xfrm>
          <a:prstGeom prst="rect">
            <a:avLst/>
          </a:prstGeom>
          <a:noFill/>
        </p:spPr>
        <p:txBody>
          <a:bodyPr wrap="square" rtlCol="0">
            <a:spAutoFit/>
          </a:bodyPr>
          <a:lstStyle/>
          <a:p>
            <a:pPr algn="ctr"/>
            <a:r>
              <a:rPr lang="en-US" sz="1600" dirty="0" smtClean="0">
                <a:latin typeface="Arial" pitchFamily="34" charset="0"/>
                <a:cs typeface="Arial" pitchFamily="34" charset="0"/>
              </a:rPr>
              <a:t>2. Tags are being tagged on the cattle.</a:t>
            </a:r>
            <a:endParaRPr lang="en-US" sz="1600" dirty="0">
              <a:latin typeface="Arial" pitchFamily="34" charset="0"/>
              <a:cs typeface="Arial" pitchFamily="34" charset="0"/>
            </a:endParaRPr>
          </a:p>
        </p:txBody>
      </p:sp>
      <p:sp>
        <p:nvSpPr>
          <p:cNvPr id="27" name="TextBox 26"/>
          <p:cNvSpPr txBox="1"/>
          <p:nvPr/>
        </p:nvSpPr>
        <p:spPr>
          <a:xfrm>
            <a:off x="4800600" y="3810000"/>
            <a:ext cx="2133600" cy="830997"/>
          </a:xfrm>
          <a:prstGeom prst="rect">
            <a:avLst/>
          </a:prstGeom>
          <a:noFill/>
        </p:spPr>
        <p:txBody>
          <a:bodyPr wrap="square" rtlCol="0">
            <a:spAutoFit/>
          </a:bodyPr>
          <a:lstStyle/>
          <a:p>
            <a:pPr algn="ctr"/>
            <a:r>
              <a:rPr lang="en-US" sz="1600" dirty="0" smtClean="0">
                <a:latin typeface="Arial" pitchFamily="34" charset="0"/>
                <a:cs typeface="Arial" pitchFamily="34" charset="0"/>
              </a:rPr>
              <a:t>3. Handheld grabbed the latest database from PC.</a:t>
            </a:r>
            <a:endParaRPr lang="en-US" sz="1600" dirty="0">
              <a:latin typeface="Arial" pitchFamily="34" charset="0"/>
              <a:cs typeface="Arial" pitchFamily="34" charset="0"/>
            </a:endParaRPr>
          </a:p>
        </p:txBody>
      </p:sp>
      <p:sp>
        <p:nvSpPr>
          <p:cNvPr id="28" name="TextBox 27"/>
          <p:cNvSpPr txBox="1"/>
          <p:nvPr/>
        </p:nvSpPr>
        <p:spPr>
          <a:xfrm>
            <a:off x="6477000" y="5105400"/>
            <a:ext cx="2209800" cy="1323439"/>
          </a:xfrm>
          <a:prstGeom prst="rect">
            <a:avLst/>
          </a:prstGeom>
          <a:noFill/>
        </p:spPr>
        <p:txBody>
          <a:bodyPr wrap="square" rtlCol="0">
            <a:spAutoFit/>
          </a:bodyPr>
          <a:lstStyle/>
          <a:p>
            <a:pPr algn="ctr"/>
            <a:r>
              <a:rPr lang="en-US" sz="1600" dirty="0" smtClean="0">
                <a:latin typeface="Arial" pitchFamily="34" charset="0"/>
                <a:cs typeface="Arial" pitchFamily="34" charset="0"/>
              </a:rPr>
              <a:t>4. Reading information via the tag using handheld reader.</a:t>
            </a:r>
          </a:p>
          <a:p>
            <a:pPr algn="ctr"/>
            <a:endParaRPr lang="en-US" sz="1600" dirty="0">
              <a:latin typeface="Arial" pitchFamily="34" charset="0"/>
              <a:cs typeface="Arial" pitchFamily="34" charset="0"/>
            </a:endParaRPr>
          </a:p>
        </p:txBody>
      </p:sp>
      <p:sp>
        <p:nvSpPr>
          <p:cNvPr id="29" name="TextBox 28"/>
          <p:cNvSpPr txBox="1"/>
          <p:nvPr/>
        </p:nvSpPr>
        <p:spPr>
          <a:xfrm>
            <a:off x="1066800" y="6019800"/>
            <a:ext cx="2133600" cy="830997"/>
          </a:xfrm>
          <a:prstGeom prst="rect">
            <a:avLst/>
          </a:prstGeom>
          <a:noFill/>
        </p:spPr>
        <p:txBody>
          <a:bodyPr wrap="square" rtlCol="0">
            <a:spAutoFit/>
          </a:bodyPr>
          <a:lstStyle/>
          <a:p>
            <a:pPr algn="ctr"/>
            <a:r>
              <a:rPr lang="en-US" sz="1600" dirty="0" smtClean="0">
                <a:latin typeface="Arial" pitchFamily="34" charset="0"/>
                <a:cs typeface="Arial" pitchFamily="34" charset="0"/>
              </a:rPr>
              <a:t>5. User add &amp; edit the information from the handheld device.</a:t>
            </a:r>
            <a:endParaRPr lang="en-US" sz="1600" dirty="0">
              <a:latin typeface="Arial" pitchFamily="34" charset="0"/>
              <a:cs typeface="Arial" pitchFamily="34" charset="0"/>
            </a:endParaRPr>
          </a:p>
        </p:txBody>
      </p:sp>
      <p:sp>
        <p:nvSpPr>
          <p:cNvPr id="30" name="TextBox 29"/>
          <p:cNvSpPr txBox="1"/>
          <p:nvPr/>
        </p:nvSpPr>
        <p:spPr>
          <a:xfrm>
            <a:off x="1371600" y="3657600"/>
            <a:ext cx="2133600" cy="830997"/>
          </a:xfrm>
          <a:prstGeom prst="rect">
            <a:avLst/>
          </a:prstGeom>
          <a:noFill/>
        </p:spPr>
        <p:txBody>
          <a:bodyPr wrap="square" rtlCol="0">
            <a:spAutoFit/>
          </a:bodyPr>
          <a:lstStyle/>
          <a:p>
            <a:pPr algn="ctr"/>
            <a:r>
              <a:rPr lang="en-US" sz="1600" dirty="0" smtClean="0">
                <a:latin typeface="Arial" pitchFamily="34" charset="0"/>
                <a:cs typeface="Arial" pitchFamily="34" charset="0"/>
              </a:rPr>
              <a:t>6. Updated database will be sync to PC for next use.</a:t>
            </a:r>
            <a:endParaRPr lang="en-US" sz="1600" dirty="0">
              <a:latin typeface="Arial" pitchFamily="34" charset="0"/>
              <a:cs typeface="Arial" pitchFamily="34" charset="0"/>
            </a:endParaRPr>
          </a:p>
        </p:txBody>
      </p:sp>
      <p:cxnSp>
        <p:nvCxnSpPr>
          <p:cNvPr id="32" name="Straight Arrow Connector 31"/>
          <p:cNvCxnSpPr/>
          <p:nvPr/>
        </p:nvCxnSpPr>
        <p:spPr>
          <a:xfrm rot="5400000" flipH="1" flipV="1">
            <a:off x="1790700" y="2095500"/>
            <a:ext cx="304800" cy="76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0800000" flipV="1">
            <a:off x="1066800" y="1447800"/>
            <a:ext cx="304800" cy="381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16200000" flipH="1">
            <a:off x="3848100" y="1866900"/>
            <a:ext cx="304800" cy="2286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endCxn id="4106" idx="1"/>
          </p:cNvCxnSpPr>
          <p:nvPr/>
        </p:nvCxnSpPr>
        <p:spPr>
          <a:xfrm rot="16200000" flipH="1">
            <a:off x="7283476" y="3689323"/>
            <a:ext cx="304800" cy="24135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8" idx="1"/>
            <a:endCxn id="19" idx="2"/>
          </p:cNvCxnSpPr>
          <p:nvPr/>
        </p:nvCxnSpPr>
        <p:spPr>
          <a:xfrm rot="10800000">
            <a:off x="838200" y="4572000"/>
            <a:ext cx="330306" cy="457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3" name="Slide Number Placeholder 32"/>
          <p:cNvSpPr>
            <a:spLocks noGrp="1"/>
          </p:cNvSpPr>
          <p:nvPr>
            <p:ph type="sldNum" sz="quarter" idx="15"/>
          </p:nvPr>
        </p:nvSpPr>
        <p:spPr/>
        <p:txBody>
          <a:bodyPr/>
          <a:lstStyle/>
          <a:p>
            <a:fld id="{91F7E977-D46B-4366-AA11-43416B861573}" type="slidenum">
              <a:rPr lang="en-US" smtClean="0"/>
              <a:pPr/>
              <a:t>26</a:t>
            </a:fld>
            <a:endParaRPr lang="en-US"/>
          </a:p>
        </p:txBody>
      </p:sp>
      <p:pic>
        <p:nvPicPr>
          <p:cNvPr id="35" name="Picture 3" descr="C:\Users\Eng Hwee\Desktop\CSL-461 Reader.jpg"/>
          <p:cNvPicPr>
            <a:picLocks noChangeAspect="1" noChangeArrowheads="1"/>
          </p:cNvPicPr>
          <p:nvPr/>
        </p:nvPicPr>
        <p:blipFill>
          <a:blip r:embed="rId8" cstate="print"/>
          <a:srcRect/>
          <a:stretch>
            <a:fillRect/>
          </a:stretch>
        </p:blipFill>
        <p:spPr bwMode="auto">
          <a:xfrm>
            <a:off x="1600200" y="990600"/>
            <a:ext cx="668832" cy="609600"/>
          </a:xfrm>
          <a:prstGeom prst="rect">
            <a:avLst/>
          </a:prstGeom>
          <a:noFill/>
        </p:spPr>
      </p:pic>
      <p:pic>
        <p:nvPicPr>
          <p:cNvPr id="37" name="Picture 5" descr="C:\Users\Eng Hwee\Desktop\CSL-461 Antenna.jpg"/>
          <p:cNvPicPr>
            <a:picLocks noChangeAspect="1" noChangeArrowheads="1"/>
          </p:cNvPicPr>
          <p:nvPr/>
        </p:nvPicPr>
        <p:blipFill>
          <a:blip r:embed="rId9" cstate="print"/>
          <a:srcRect/>
          <a:stretch>
            <a:fillRect/>
          </a:stretch>
        </p:blipFill>
        <p:spPr bwMode="auto">
          <a:xfrm>
            <a:off x="1752600" y="1600200"/>
            <a:ext cx="400198" cy="381000"/>
          </a:xfrm>
          <a:prstGeom prst="rect">
            <a:avLst/>
          </a:prstGeom>
          <a:noFill/>
        </p:spPr>
      </p:pic>
      <p:sp>
        <p:nvSpPr>
          <p:cNvPr id="34" name="Date Placeholder 5"/>
          <p:cNvSpPr>
            <a:spLocks noGrp="1"/>
          </p:cNvSpPr>
          <p:nvPr>
            <p:ph type="dt" sz="half" idx="14"/>
          </p:nvPr>
        </p:nvSpPr>
        <p:spPr>
          <a:xfrm rot="5400000">
            <a:off x="7589520" y="1081851"/>
            <a:ext cx="2011680" cy="384048"/>
          </a:xfrm>
        </p:spPr>
        <p:txBody>
          <a:bodyPr/>
          <a:lstStyle/>
          <a:p>
            <a:pPr algn="ctr"/>
            <a:r>
              <a:rPr lang="en-US" dirty="0" err="1" smtClean="0">
                <a:latin typeface="Arial" pitchFamily="34" charset="0"/>
                <a:cs typeface="Arial" pitchFamily="34" charset="0"/>
              </a:rPr>
              <a:t>Senstech</a:t>
            </a:r>
            <a:r>
              <a:rPr lang="en-US" dirty="0" smtClean="0">
                <a:latin typeface="Arial" pitchFamily="34" charset="0"/>
                <a:cs typeface="Arial" pitchFamily="34" charset="0"/>
              </a:rPr>
              <a:t> Sdn Bhd</a:t>
            </a:r>
            <a:endParaRPr lang="en-US" dirty="0">
              <a:latin typeface="Arial" pitchFamily="34" charset="0"/>
              <a:cs typeface="Arial" pitchFamily="34" charset="0"/>
            </a:endParaRPr>
          </a:p>
        </p:txBody>
      </p:sp>
      <p:sp>
        <p:nvSpPr>
          <p:cNvPr id="42" name="Footer Placeholder 7"/>
          <p:cNvSpPr>
            <a:spLocks noGrp="1"/>
          </p:cNvSpPr>
          <p:nvPr>
            <p:ph type="ftr" sz="quarter" idx="16"/>
          </p:nvPr>
        </p:nvSpPr>
        <p:spPr>
          <a:xfrm rot="5400000">
            <a:off x="6913986" y="3703320"/>
            <a:ext cx="3352800" cy="365760"/>
          </a:xfrm>
        </p:spPr>
        <p:txBody>
          <a:bodyPr/>
          <a:lstStyle/>
          <a:p>
            <a:r>
              <a:rPr lang="en-US" dirty="0" smtClean="0">
                <a:latin typeface="Arial" pitchFamily="34" charset="0"/>
                <a:cs typeface="Arial" pitchFamily="34" charset="0"/>
              </a:rPr>
              <a:t>LIVESTOCK </a:t>
            </a:r>
            <a:r>
              <a:rPr lang="en-US" dirty="0" smtClean="0">
                <a:latin typeface="Arial" pitchFamily="34" charset="0"/>
                <a:cs typeface="Arial" pitchFamily="34" charset="0"/>
              </a:rPr>
              <a:t>TAGGING MANAGEMENT SYSTEM</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467600" cy="1143000"/>
          </a:xfrm>
        </p:spPr>
        <p:txBody>
          <a:bodyPr/>
          <a:lstStyle/>
          <a:p>
            <a:r>
              <a:rPr lang="en-US" dirty="0" smtClean="0"/>
              <a:t>Entrance and Exit Logger Procedure</a:t>
            </a:r>
            <a:endParaRPr lang="en-US" dirty="0"/>
          </a:p>
        </p:txBody>
      </p:sp>
      <p:sp>
        <p:nvSpPr>
          <p:cNvPr id="3" name="Content Placeholder 2"/>
          <p:cNvSpPr>
            <a:spLocks noGrp="1"/>
          </p:cNvSpPr>
          <p:nvPr>
            <p:ph sz="quarter" idx="1"/>
          </p:nvPr>
        </p:nvSpPr>
        <p:spPr>
          <a:xfrm>
            <a:off x="457200" y="2133600"/>
            <a:ext cx="7467600" cy="4419600"/>
          </a:xfrm>
        </p:spPr>
        <p:txBody>
          <a:bodyPr>
            <a:normAutofit/>
          </a:bodyPr>
          <a:lstStyle/>
          <a:p>
            <a:pPr>
              <a:buFont typeface="Wingdings" pitchFamily="2" charset="2"/>
              <a:buChar char="v"/>
            </a:pPr>
            <a:r>
              <a:rPr lang="en-US" sz="2000" dirty="0" smtClean="0">
                <a:latin typeface="Arial" pitchFamily="34" charset="0"/>
                <a:cs typeface="Arial" pitchFamily="34" charset="0"/>
              </a:rPr>
              <a:t>The entrance and exit of the farm are being fixed with the one antenna each which connected to the reader to read any tag passed by.</a:t>
            </a:r>
          </a:p>
          <a:p>
            <a:pPr>
              <a:buFont typeface="Wingdings" pitchFamily="2" charset="2"/>
              <a:buChar char="v"/>
            </a:pPr>
            <a:r>
              <a:rPr lang="en-US" sz="2000" dirty="0" smtClean="0">
                <a:latin typeface="Arial" pitchFamily="34" charset="0"/>
                <a:cs typeface="Arial" pitchFamily="34" charset="0"/>
              </a:rPr>
              <a:t>Antenna1 connected to reader’s port 1 is being fixed at the farm’s entrance to monitor the movement of cattle entering the farm while Antenna 2 connected to reader’s port 2 will be fixed at farm’s exit to monitor the movement of cattle leaving the farm.</a:t>
            </a:r>
          </a:p>
          <a:p>
            <a:pPr>
              <a:buFont typeface="Wingdings" pitchFamily="2" charset="2"/>
              <a:buChar char="v"/>
            </a:pPr>
            <a:r>
              <a:rPr lang="en-US" sz="2000" dirty="0" smtClean="0">
                <a:latin typeface="Arial" pitchFamily="34" charset="0"/>
                <a:cs typeface="Arial" pitchFamily="34" charset="0"/>
              </a:rPr>
              <a:t>The logger will record and log the last in time and last out time for each of the tag detected.</a:t>
            </a:r>
          </a:p>
        </p:txBody>
      </p:sp>
      <p:sp>
        <p:nvSpPr>
          <p:cNvPr id="6" name="Slide Number Placeholder 5"/>
          <p:cNvSpPr>
            <a:spLocks noGrp="1"/>
          </p:cNvSpPr>
          <p:nvPr>
            <p:ph type="sldNum" sz="quarter" idx="15"/>
          </p:nvPr>
        </p:nvSpPr>
        <p:spPr/>
        <p:txBody>
          <a:bodyPr/>
          <a:lstStyle/>
          <a:p>
            <a:fld id="{91F7E977-D46B-4366-AA11-43416B861573}" type="slidenum">
              <a:rPr lang="en-US" smtClean="0"/>
              <a:pPr/>
              <a:t>27</a:t>
            </a:fld>
            <a:endParaRPr lang="en-US" dirty="0"/>
          </a:p>
        </p:txBody>
      </p:sp>
      <p:sp>
        <p:nvSpPr>
          <p:cNvPr id="7" name="Date Placeholder 5"/>
          <p:cNvSpPr>
            <a:spLocks noGrp="1"/>
          </p:cNvSpPr>
          <p:nvPr>
            <p:ph type="dt" sz="half" idx="14"/>
          </p:nvPr>
        </p:nvSpPr>
        <p:spPr>
          <a:xfrm rot="5400000">
            <a:off x="7589520" y="1081851"/>
            <a:ext cx="2011680" cy="384048"/>
          </a:xfrm>
        </p:spPr>
        <p:txBody>
          <a:bodyPr/>
          <a:lstStyle/>
          <a:p>
            <a:pPr algn="ctr"/>
            <a:r>
              <a:rPr lang="en-US" dirty="0" err="1" smtClean="0">
                <a:latin typeface="Arial" pitchFamily="34" charset="0"/>
                <a:cs typeface="Arial" pitchFamily="34" charset="0"/>
              </a:rPr>
              <a:t>Senstech</a:t>
            </a:r>
            <a:r>
              <a:rPr lang="en-US" dirty="0" smtClean="0">
                <a:latin typeface="Arial" pitchFamily="34" charset="0"/>
                <a:cs typeface="Arial" pitchFamily="34" charset="0"/>
              </a:rPr>
              <a:t> Sdn Bhd</a:t>
            </a:r>
            <a:endParaRPr lang="en-US" dirty="0">
              <a:latin typeface="Arial" pitchFamily="34" charset="0"/>
              <a:cs typeface="Arial" pitchFamily="34" charset="0"/>
            </a:endParaRPr>
          </a:p>
        </p:txBody>
      </p:sp>
      <p:sp>
        <p:nvSpPr>
          <p:cNvPr id="10" name="Footer Placeholder 7"/>
          <p:cNvSpPr>
            <a:spLocks noGrp="1"/>
          </p:cNvSpPr>
          <p:nvPr>
            <p:ph type="ftr" sz="quarter" idx="16"/>
          </p:nvPr>
        </p:nvSpPr>
        <p:spPr>
          <a:xfrm rot="5400000">
            <a:off x="6913986" y="3703320"/>
            <a:ext cx="3352800" cy="365760"/>
          </a:xfrm>
        </p:spPr>
        <p:txBody>
          <a:bodyPr/>
          <a:lstStyle/>
          <a:p>
            <a:r>
              <a:rPr lang="en-US" dirty="0" smtClean="0">
                <a:latin typeface="Arial" pitchFamily="34" charset="0"/>
                <a:cs typeface="Arial" pitchFamily="34" charset="0"/>
              </a:rPr>
              <a:t>LIVESTOCK </a:t>
            </a:r>
            <a:r>
              <a:rPr lang="en-US" dirty="0" smtClean="0">
                <a:latin typeface="Arial" pitchFamily="34" charset="0"/>
                <a:cs typeface="Arial" pitchFamily="34" charset="0"/>
              </a:rPr>
              <a:t>TAGGING MANAGEMENT SYSTEM</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r>
            <a:br>
              <a:rPr lang="en-US" dirty="0" smtClean="0"/>
            </a:br>
            <a:r>
              <a:rPr lang="en-US" dirty="0" smtClean="0"/>
              <a:t>Entrance and Exit Logger Overview</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04800" y="1905000"/>
            <a:ext cx="3936157" cy="4495800"/>
          </a:xfrm>
          <a:prstGeom prst="rect">
            <a:avLst/>
          </a:prstGeom>
          <a:noFill/>
          <a:ln w="9525">
            <a:noFill/>
            <a:miter lim="800000"/>
            <a:headEnd/>
            <a:tailEnd/>
          </a:ln>
        </p:spPr>
      </p:pic>
      <p:sp>
        <p:nvSpPr>
          <p:cNvPr id="5" name="TextBox 4"/>
          <p:cNvSpPr txBox="1"/>
          <p:nvPr/>
        </p:nvSpPr>
        <p:spPr>
          <a:xfrm>
            <a:off x="4419600" y="1905000"/>
            <a:ext cx="3657600" cy="4539704"/>
          </a:xfrm>
          <a:prstGeom prst="rect">
            <a:avLst/>
          </a:prstGeom>
          <a:noFill/>
        </p:spPr>
        <p:txBody>
          <a:bodyPr wrap="square" rtlCol="0">
            <a:spAutoFit/>
          </a:bodyPr>
          <a:lstStyle/>
          <a:p>
            <a:pPr marL="342900" indent="-342900">
              <a:buAutoNum type="arabicPeriod"/>
            </a:pPr>
            <a:r>
              <a:rPr lang="en-US" sz="1700" dirty="0" smtClean="0">
                <a:latin typeface="Arial" pitchFamily="34" charset="0"/>
                <a:cs typeface="Arial" pitchFamily="34" charset="0"/>
              </a:rPr>
              <a:t>Fixed readers will be installed at the entrance and exit of a farm.</a:t>
            </a:r>
          </a:p>
          <a:p>
            <a:pPr marL="342900" indent="-342900">
              <a:buAutoNum type="arabicPeriod"/>
            </a:pPr>
            <a:endParaRPr lang="en-US" sz="1700" dirty="0" smtClean="0">
              <a:latin typeface="Arial" pitchFamily="34" charset="0"/>
              <a:cs typeface="Arial" pitchFamily="34" charset="0"/>
            </a:endParaRPr>
          </a:p>
          <a:p>
            <a:pPr marL="342900" indent="-342900">
              <a:buAutoNum type="arabicPeriod"/>
            </a:pPr>
            <a:r>
              <a:rPr lang="en-US" sz="1700" dirty="0" smtClean="0">
                <a:latin typeface="Arial" pitchFamily="34" charset="0"/>
                <a:cs typeface="Arial" pitchFamily="34" charset="0"/>
              </a:rPr>
              <a:t>When the gate of exit is opened, each cattle’s tag that went through the Exit path will be read and recorded with the specific time.</a:t>
            </a:r>
          </a:p>
          <a:p>
            <a:pPr marL="342900" indent="-342900">
              <a:buAutoNum type="arabicPeriod"/>
            </a:pPr>
            <a:endParaRPr lang="en-US" sz="1700" dirty="0" smtClean="0">
              <a:latin typeface="Arial" pitchFamily="34" charset="0"/>
              <a:cs typeface="Arial" pitchFamily="34" charset="0"/>
            </a:endParaRPr>
          </a:p>
          <a:p>
            <a:pPr marL="342900" indent="-342900">
              <a:buAutoNum type="arabicPeriod"/>
            </a:pPr>
            <a:r>
              <a:rPr lang="en-US" sz="1700" dirty="0" smtClean="0">
                <a:latin typeface="Arial" pitchFamily="34" charset="0"/>
                <a:cs typeface="Arial" pitchFamily="34" charset="0"/>
              </a:rPr>
              <a:t>When the gate of entrance is opened, each cattle’s tag that went through the Entrance path will read and recorded.</a:t>
            </a:r>
          </a:p>
          <a:p>
            <a:pPr marL="342900" indent="-342900">
              <a:buAutoNum type="arabicPeriod"/>
            </a:pPr>
            <a:endParaRPr lang="en-US" sz="1700" dirty="0" smtClean="0">
              <a:latin typeface="Arial" pitchFamily="34" charset="0"/>
              <a:cs typeface="Arial" pitchFamily="34" charset="0"/>
            </a:endParaRPr>
          </a:p>
          <a:p>
            <a:pPr marL="342900" indent="-342900">
              <a:buAutoNum type="arabicPeriod"/>
            </a:pPr>
            <a:r>
              <a:rPr lang="en-US" sz="1700" dirty="0" smtClean="0">
                <a:latin typeface="Arial" pitchFamily="34" charset="0"/>
                <a:cs typeface="Arial" pitchFamily="34" charset="0"/>
              </a:rPr>
              <a:t>This data is then manipulated by the system for records and analysis.</a:t>
            </a:r>
          </a:p>
        </p:txBody>
      </p:sp>
      <p:sp>
        <p:nvSpPr>
          <p:cNvPr id="7" name="Slide Number Placeholder 6"/>
          <p:cNvSpPr>
            <a:spLocks noGrp="1"/>
          </p:cNvSpPr>
          <p:nvPr>
            <p:ph type="sldNum" sz="quarter" idx="15"/>
          </p:nvPr>
        </p:nvSpPr>
        <p:spPr/>
        <p:txBody>
          <a:bodyPr/>
          <a:lstStyle/>
          <a:p>
            <a:fld id="{91F7E977-D46B-4366-AA11-43416B861573}" type="slidenum">
              <a:rPr lang="en-US" smtClean="0"/>
              <a:pPr/>
              <a:t>28</a:t>
            </a:fld>
            <a:endParaRPr lang="en-US"/>
          </a:p>
        </p:txBody>
      </p:sp>
      <p:sp>
        <p:nvSpPr>
          <p:cNvPr id="8" name="Date Placeholder 5"/>
          <p:cNvSpPr>
            <a:spLocks noGrp="1"/>
          </p:cNvSpPr>
          <p:nvPr>
            <p:ph type="dt" sz="half" idx="14"/>
          </p:nvPr>
        </p:nvSpPr>
        <p:spPr>
          <a:xfrm rot="5400000">
            <a:off x="7589520" y="1081851"/>
            <a:ext cx="2011680" cy="384048"/>
          </a:xfrm>
        </p:spPr>
        <p:txBody>
          <a:bodyPr/>
          <a:lstStyle/>
          <a:p>
            <a:pPr algn="ctr"/>
            <a:r>
              <a:rPr lang="en-US" dirty="0" err="1" smtClean="0">
                <a:latin typeface="Arial" pitchFamily="34" charset="0"/>
                <a:cs typeface="Arial" pitchFamily="34" charset="0"/>
              </a:rPr>
              <a:t>Senstech</a:t>
            </a:r>
            <a:r>
              <a:rPr lang="en-US" dirty="0" smtClean="0">
                <a:latin typeface="Arial" pitchFamily="34" charset="0"/>
                <a:cs typeface="Arial" pitchFamily="34" charset="0"/>
              </a:rPr>
              <a:t> Sdn Bhd</a:t>
            </a:r>
            <a:endParaRPr lang="en-US" dirty="0">
              <a:latin typeface="Arial" pitchFamily="34" charset="0"/>
              <a:cs typeface="Arial" pitchFamily="34" charset="0"/>
            </a:endParaRPr>
          </a:p>
        </p:txBody>
      </p:sp>
      <p:sp>
        <p:nvSpPr>
          <p:cNvPr id="11" name="Footer Placeholder 7"/>
          <p:cNvSpPr>
            <a:spLocks noGrp="1"/>
          </p:cNvSpPr>
          <p:nvPr>
            <p:ph type="ftr" sz="quarter" idx="16"/>
          </p:nvPr>
        </p:nvSpPr>
        <p:spPr>
          <a:xfrm rot="5400000">
            <a:off x="6913986" y="3703320"/>
            <a:ext cx="3352800" cy="365760"/>
          </a:xfrm>
        </p:spPr>
        <p:txBody>
          <a:bodyPr/>
          <a:lstStyle/>
          <a:p>
            <a:r>
              <a:rPr lang="en-US" dirty="0" smtClean="0">
                <a:latin typeface="Arial" pitchFamily="34" charset="0"/>
                <a:cs typeface="Arial" pitchFamily="34" charset="0"/>
              </a:rPr>
              <a:t>LIVESTOCK </a:t>
            </a:r>
            <a:r>
              <a:rPr lang="en-US" dirty="0" smtClean="0">
                <a:latin typeface="Arial" pitchFamily="34" charset="0"/>
                <a:cs typeface="Arial" pitchFamily="34" charset="0"/>
              </a:rPr>
              <a:t>TAGGING MANAGEMENT SYSTEM</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Plan</a:t>
            </a:r>
            <a:br>
              <a:rPr lang="en-US" dirty="0" smtClean="0"/>
            </a:br>
            <a:r>
              <a:rPr lang="en-US" dirty="0" smtClean="0"/>
              <a:t>Automatic Scanning Door</a:t>
            </a:r>
            <a:endParaRPr lang="en-US" dirty="0"/>
          </a:p>
        </p:txBody>
      </p:sp>
      <p:sp>
        <p:nvSpPr>
          <p:cNvPr id="3" name="Content Placeholder 2"/>
          <p:cNvSpPr>
            <a:spLocks noGrp="1"/>
          </p:cNvSpPr>
          <p:nvPr>
            <p:ph sz="quarter" idx="1"/>
          </p:nvPr>
        </p:nvSpPr>
        <p:spPr>
          <a:xfrm>
            <a:off x="457200" y="1752600"/>
            <a:ext cx="7467600" cy="4721352"/>
          </a:xfrm>
        </p:spPr>
        <p:txBody>
          <a:bodyPr>
            <a:noAutofit/>
          </a:bodyPr>
          <a:lstStyle/>
          <a:p>
            <a:pPr>
              <a:buFont typeface="Wingdings" pitchFamily="2" charset="2"/>
              <a:buChar char="v"/>
            </a:pPr>
            <a:r>
              <a:rPr lang="en-US" sz="2000" dirty="0" smtClean="0">
                <a:latin typeface="Arial" pitchFamily="34" charset="0"/>
                <a:cs typeface="Arial" pitchFamily="34" charset="0"/>
              </a:rPr>
              <a:t>Automatic Scanning Door Overview</a:t>
            </a:r>
          </a:p>
          <a:p>
            <a:endParaRPr lang="en-US" sz="2000" dirty="0" smtClean="0">
              <a:latin typeface="Arial" pitchFamily="34" charset="0"/>
              <a:cs typeface="Arial" pitchFamily="34" charset="0"/>
            </a:endParaRPr>
          </a:p>
          <a:p>
            <a:pPr lvl="1">
              <a:buFont typeface="Wingdings" pitchFamily="2" charset="2"/>
              <a:buChar char="Ø"/>
            </a:pPr>
            <a:r>
              <a:rPr lang="en-US" sz="2000" dirty="0" smtClean="0">
                <a:latin typeface="Arial" pitchFamily="34" charset="0"/>
                <a:cs typeface="Arial" pitchFamily="34" charset="0"/>
              </a:rPr>
              <a:t>The automatic scanning door is a door or path fixed with RFID readers where each cattle has to pass through everyday.</a:t>
            </a:r>
          </a:p>
          <a:p>
            <a:pPr lvl="1">
              <a:buFont typeface="Wingdings" pitchFamily="2" charset="2"/>
              <a:buChar char="Ø"/>
            </a:pPr>
            <a:endParaRPr lang="en-US" sz="2000" dirty="0" smtClean="0">
              <a:latin typeface="Arial" pitchFamily="34" charset="0"/>
              <a:cs typeface="Arial" pitchFamily="34" charset="0"/>
            </a:endParaRPr>
          </a:p>
          <a:p>
            <a:pPr lvl="1">
              <a:buFont typeface="Wingdings" pitchFamily="2" charset="2"/>
              <a:buChar char="Ø"/>
            </a:pPr>
            <a:r>
              <a:rPr lang="en-US" sz="2000" dirty="0" smtClean="0">
                <a:latin typeface="Arial" pitchFamily="34" charset="0"/>
                <a:cs typeface="Arial" pitchFamily="34" charset="0"/>
              </a:rPr>
              <a:t>The purpose of the door is to scan each cattle information and to inform the farmer which cattle is ready to be slaughtered, milking or vaccination by referring to the cattle history and setting by the farmer.</a:t>
            </a:r>
          </a:p>
          <a:p>
            <a:pPr lvl="1">
              <a:buFont typeface="Wingdings" pitchFamily="2" charset="2"/>
              <a:buChar char="Ø"/>
            </a:pPr>
            <a:endParaRPr lang="en-US" sz="2000" dirty="0" smtClean="0">
              <a:latin typeface="Arial" pitchFamily="34" charset="0"/>
              <a:cs typeface="Arial" pitchFamily="34" charset="0"/>
            </a:endParaRPr>
          </a:p>
          <a:p>
            <a:pPr lvl="1">
              <a:buFont typeface="Wingdings" pitchFamily="2" charset="2"/>
              <a:buChar char="Ø"/>
            </a:pPr>
            <a:r>
              <a:rPr lang="en-US" sz="2000" dirty="0" smtClean="0">
                <a:latin typeface="Arial" pitchFamily="34" charset="0"/>
                <a:cs typeface="Arial" pitchFamily="34" charset="0"/>
              </a:rPr>
              <a:t>This system can be a standalone door in the farm or it can be integrated together with the Cattle Tagging Management System.</a:t>
            </a:r>
            <a:endParaRPr lang="en-US" sz="2000" dirty="0">
              <a:latin typeface="Arial" pitchFamily="34" charset="0"/>
              <a:cs typeface="Arial" pitchFamily="34" charset="0"/>
            </a:endParaRPr>
          </a:p>
        </p:txBody>
      </p:sp>
      <p:sp>
        <p:nvSpPr>
          <p:cNvPr id="5" name="Slide Number Placeholder 4"/>
          <p:cNvSpPr>
            <a:spLocks noGrp="1"/>
          </p:cNvSpPr>
          <p:nvPr>
            <p:ph type="sldNum" sz="quarter" idx="15"/>
          </p:nvPr>
        </p:nvSpPr>
        <p:spPr/>
        <p:txBody>
          <a:bodyPr/>
          <a:lstStyle/>
          <a:p>
            <a:fld id="{91F7E977-D46B-4366-AA11-43416B861573}" type="slidenum">
              <a:rPr lang="en-US" smtClean="0"/>
              <a:pPr/>
              <a:t>29</a:t>
            </a:fld>
            <a:endParaRPr lang="en-US" dirty="0"/>
          </a:p>
        </p:txBody>
      </p:sp>
      <p:sp>
        <p:nvSpPr>
          <p:cNvPr id="9" name="Date Placeholder 5"/>
          <p:cNvSpPr>
            <a:spLocks noGrp="1"/>
          </p:cNvSpPr>
          <p:nvPr>
            <p:ph type="dt" sz="half" idx="14"/>
          </p:nvPr>
        </p:nvSpPr>
        <p:spPr>
          <a:xfrm rot="5400000">
            <a:off x="7589520" y="1081851"/>
            <a:ext cx="2011680" cy="384048"/>
          </a:xfrm>
        </p:spPr>
        <p:txBody>
          <a:bodyPr/>
          <a:lstStyle/>
          <a:p>
            <a:pPr algn="ctr"/>
            <a:r>
              <a:rPr lang="en-US" dirty="0" err="1" smtClean="0">
                <a:latin typeface="Arial" pitchFamily="34" charset="0"/>
                <a:cs typeface="Arial" pitchFamily="34" charset="0"/>
              </a:rPr>
              <a:t>Senstech</a:t>
            </a:r>
            <a:r>
              <a:rPr lang="en-US" dirty="0" smtClean="0">
                <a:latin typeface="Arial" pitchFamily="34" charset="0"/>
                <a:cs typeface="Arial" pitchFamily="34" charset="0"/>
              </a:rPr>
              <a:t> Sdn Bhd</a:t>
            </a:r>
            <a:endParaRPr lang="en-US" dirty="0">
              <a:latin typeface="Arial" pitchFamily="34" charset="0"/>
              <a:cs typeface="Arial" pitchFamily="34" charset="0"/>
            </a:endParaRPr>
          </a:p>
        </p:txBody>
      </p:sp>
      <p:sp>
        <p:nvSpPr>
          <p:cNvPr id="10" name="Footer Placeholder 7"/>
          <p:cNvSpPr>
            <a:spLocks noGrp="1"/>
          </p:cNvSpPr>
          <p:nvPr>
            <p:ph type="ftr" sz="quarter" idx="16"/>
          </p:nvPr>
        </p:nvSpPr>
        <p:spPr>
          <a:xfrm rot="5400000">
            <a:off x="6913986" y="3703320"/>
            <a:ext cx="3352800" cy="365760"/>
          </a:xfrm>
        </p:spPr>
        <p:txBody>
          <a:bodyPr/>
          <a:lstStyle/>
          <a:p>
            <a:r>
              <a:rPr lang="en-US" dirty="0" smtClean="0">
                <a:latin typeface="Arial" pitchFamily="34" charset="0"/>
                <a:cs typeface="Arial" pitchFamily="34" charset="0"/>
              </a:rPr>
              <a:t>LIVESTOCK </a:t>
            </a:r>
            <a:r>
              <a:rPr lang="en-US" dirty="0" smtClean="0">
                <a:latin typeface="Arial" pitchFamily="34" charset="0"/>
                <a:cs typeface="Arial" pitchFamily="34" charset="0"/>
              </a:rPr>
              <a:t>TAGGING MANAGEMENT SYSTEM</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Introduction</a:t>
            </a:r>
            <a:endParaRPr lang="en-US" dirty="0"/>
          </a:p>
        </p:txBody>
      </p:sp>
      <p:sp>
        <p:nvSpPr>
          <p:cNvPr id="3" name="Content Placeholder 2"/>
          <p:cNvSpPr>
            <a:spLocks noGrp="1"/>
          </p:cNvSpPr>
          <p:nvPr>
            <p:ph sz="quarter" idx="1"/>
          </p:nvPr>
        </p:nvSpPr>
        <p:spPr>
          <a:xfrm>
            <a:off x="457200" y="1600200"/>
            <a:ext cx="7467600" cy="4343400"/>
          </a:xfrm>
        </p:spPr>
        <p:txBody>
          <a:bodyPr>
            <a:normAutofit lnSpcReduction="10000"/>
          </a:bodyPr>
          <a:lstStyle/>
          <a:p>
            <a:pPr>
              <a:buFont typeface="Wingdings" pitchFamily="2" charset="2"/>
              <a:buChar char="v"/>
            </a:pPr>
            <a:r>
              <a:rPr lang="en-US" dirty="0" smtClean="0">
                <a:latin typeface="+mj-lt"/>
              </a:rPr>
              <a:t>The Cattle Tagging Management System will equipped with the features such as :</a:t>
            </a:r>
          </a:p>
          <a:p>
            <a:pPr>
              <a:buNone/>
            </a:pPr>
            <a:endParaRPr lang="en-US" dirty="0" smtClean="0">
              <a:latin typeface="+mj-lt"/>
            </a:endParaRPr>
          </a:p>
          <a:p>
            <a:pPr lvl="1">
              <a:buFont typeface="Wingdings" pitchFamily="2" charset="2"/>
              <a:buChar char="Ø"/>
            </a:pPr>
            <a:r>
              <a:rPr lang="en-US" dirty="0" smtClean="0">
                <a:latin typeface="+mj-lt"/>
              </a:rPr>
              <a:t>Store and retrieve the full information of the cattle from the database based on the Tag ID read.</a:t>
            </a:r>
          </a:p>
          <a:p>
            <a:pPr lvl="1">
              <a:buFont typeface="Wingdings" pitchFamily="2" charset="2"/>
              <a:buChar char="Ø"/>
            </a:pPr>
            <a:r>
              <a:rPr lang="en-US" dirty="0" smtClean="0">
                <a:latin typeface="+mj-lt"/>
              </a:rPr>
              <a:t>Monitor the movement at entrance and exit of the farm.</a:t>
            </a:r>
          </a:p>
          <a:p>
            <a:pPr lvl="1">
              <a:buFont typeface="Wingdings" pitchFamily="2" charset="2"/>
              <a:buChar char="Ø"/>
            </a:pPr>
            <a:r>
              <a:rPr lang="en-US" dirty="0" smtClean="0">
                <a:latin typeface="+mj-lt"/>
              </a:rPr>
              <a:t>Store the vaccination, medication and family history of the cattle.</a:t>
            </a:r>
          </a:p>
          <a:p>
            <a:pPr lvl="1">
              <a:buFont typeface="Wingdings" pitchFamily="2" charset="2"/>
              <a:buChar char="Ø"/>
            </a:pPr>
            <a:r>
              <a:rPr lang="en-US" dirty="0" smtClean="0">
                <a:latin typeface="+mj-lt"/>
              </a:rPr>
              <a:t>Set and show alert of the necessary action to be taken on the specific cattle.</a:t>
            </a:r>
          </a:p>
          <a:p>
            <a:pPr lvl="1">
              <a:buFont typeface="Wingdings" pitchFamily="2" charset="2"/>
              <a:buChar char="Ø"/>
            </a:pPr>
            <a:r>
              <a:rPr lang="en-US" dirty="0" smtClean="0">
                <a:latin typeface="+mj-lt"/>
              </a:rPr>
              <a:t>Synchronize the database with the RFID UHF handheld device to get the latest and updated information.</a:t>
            </a:r>
            <a:endParaRPr lang="en-US" dirty="0">
              <a:latin typeface="+mj-lt"/>
            </a:endParaRPr>
          </a:p>
        </p:txBody>
      </p:sp>
      <p:sp>
        <p:nvSpPr>
          <p:cNvPr id="6" name="Slide Number Placeholder 4"/>
          <p:cNvSpPr>
            <a:spLocks noGrp="1"/>
          </p:cNvSpPr>
          <p:nvPr>
            <p:ph type="sldNum" sz="quarter" idx="15"/>
          </p:nvPr>
        </p:nvSpPr>
        <p:spPr>
          <a:xfrm>
            <a:off x="8129016" y="5734050"/>
            <a:ext cx="609600" cy="521208"/>
          </a:xfrm>
        </p:spPr>
        <p:txBody>
          <a:bodyPr/>
          <a:lstStyle/>
          <a:p>
            <a:fld id="{91F7E977-D46B-4366-AA11-43416B861573}" type="slidenum">
              <a:rPr lang="en-US" smtClean="0"/>
              <a:pPr/>
              <a:t>3</a:t>
            </a:fld>
            <a:endParaRPr lang="en-US" dirty="0"/>
          </a:p>
        </p:txBody>
      </p:sp>
      <p:sp>
        <p:nvSpPr>
          <p:cNvPr id="7" name="Date Placeholder 5"/>
          <p:cNvSpPr>
            <a:spLocks noGrp="1"/>
          </p:cNvSpPr>
          <p:nvPr>
            <p:ph type="dt" sz="half" idx="14"/>
          </p:nvPr>
        </p:nvSpPr>
        <p:spPr>
          <a:xfrm rot="5400000">
            <a:off x="7589520" y="1081851"/>
            <a:ext cx="2011680" cy="384048"/>
          </a:xfrm>
        </p:spPr>
        <p:txBody>
          <a:bodyPr/>
          <a:lstStyle/>
          <a:p>
            <a:pPr algn="ctr"/>
            <a:r>
              <a:rPr lang="en-US" dirty="0" err="1" smtClean="0">
                <a:latin typeface="Arial" pitchFamily="34" charset="0"/>
                <a:cs typeface="Arial" pitchFamily="34" charset="0"/>
              </a:rPr>
              <a:t>Senstech</a:t>
            </a:r>
            <a:r>
              <a:rPr lang="en-US" dirty="0" smtClean="0">
                <a:latin typeface="Arial" pitchFamily="34" charset="0"/>
                <a:cs typeface="Arial" pitchFamily="34" charset="0"/>
              </a:rPr>
              <a:t> Sdn Bhd</a:t>
            </a:r>
            <a:endParaRPr lang="en-US" dirty="0">
              <a:latin typeface="Arial" pitchFamily="34" charset="0"/>
              <a:cs typeface="Arial" pitchFamily="34" charset="0"/>
            </a:endParaRPr>
          </a:p>
        </p:txBody>
      </p:sp>
      <p:sp>
        <p:nvSpPr>
          <p:cNvPr id="8" name="Footer Placeholder 7"/>
          <p:cNvSpPr>
            <a:spLocks noGrp="1"/>
          </p:cNvSpPr>
          <p:nvPr>
            <p:ph type="ftr" sz="quarter" idx="16"/>
          </p:nvPr>
        </p:nvSpPr>
        <p:spPr>
          <a:xfrm rot="5400000">
            <a:off x="6913986" y="3703320"/>
            <a:ext cx="3352800" cy="365760"/>
          </a:xfrm>
        </p:spPr>
        <p:txBody>
          <a:bodyPr/>
          <a:lstStyle/>
          <a:p>
            <a:r>
              <a:rPr lang="en-US" dirty="0" smtClean="0">
                <a:latin typeface="Arial" pitchFamily="34" charset="0"/>
                <a:cs typeface="Arial" pitchFamily="34" charset="0"/>
              </a:rPr>
              <a:t>LIVESTOCK </a:t>
            </a:r>
            <a:r>
              <a:rPr lang="en-US" dirty="0" smtClean="0">
                <a:latin typeface="Arial" pitchFamily="34" charset="0"/>
                <a:cs typeface="Arial" pitchFamily="34" charset="0"/>
              </a:rPr>
              <a:t>TAGGING MANAGEMENT SYSTEM</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2248" y="2967335"/>
            <a:ext cx="4519507"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itchFamily="34" charset="0"/>
                <a:cs typeface="Arial" pitchFamily="34" charset="0"/>
              </a:rPr>
              <a:t>THANK YOU!</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itchFamily="34" charset="0"/>
              <a:cs typeface="Arial" pitchFamily="34" charset="0"/>
            </a:endParaRPr>
          </a:p>
        </p:txBody>
      </p:sp>
      <p:sp>
        <p:nvSpPr>
          <p:cNvPr id="7" name="Slide Number Placeholder 6"/>
          <p:cNvSpPr>
            <a:spLocks noGrp="1"/>
          </p:cNvSpPr>
          <p:nvPr>
            <p:ph type="sldNum" sz="quarter" idx="15"/>
          </p:nvPr>
        </p:nvSpPr>
        <p:spPr/>
        <p:txBody>
          <a:bodyPr/>
          <a:lstStyle/>
          <a:p>
            <a:fld id="{91F7E977-D46B-4366-AA11-43416B861573}" type="slidenum">
              <a:rPr lang="en-US" smtClean="0"/>
              <a:pPr/>
              <a:t>30</a:t>
            </a:fld>
            <a:endParaRPr lang="en-US"/>
          </a:p>
        </p:txBody>
      </p:sp>
      <p:sp>
        <p:nvSpPr>
          <p:cNvPr id="9" name="Date Placeholder 5"/>
          <p:cNvSpPr>
            <a:spLocks noGrp="1"/>
          </p:cNvSpPr>
          <p:nvPr>
            <p:ph type="dt" sz="half" idx="14"/>
          </p:nvPr>
        </p:nvSpPr>
        <p:spPr>
          <a:xfrm rot="5400000">
            <a:off x="7589520" y="1081851"/>
            <a:ext cx="2011680" cy="384048"/>
          </a:xfrm>
        </p:spPr>
        <p:txBody>
          <a:bodyPr/>
          <a:lstStyle/>
          <a:p>
            <a:pPr algn="ctr"/>
            <a:r>
              <a:rPr lang="en-US" dirty="0" err="1" smtClean="0">
                <a:latin typeface="Arial" pitchFamily="34" charset="0"/>
                <a:cs typeface="Arial" pitchFamily="34" charset="0"/>
              </a:rPr>
              <a:t>Senstech</a:t>
            </a:r>
            <a:r>
              <a:rPr lang="en-US" dirty="0" smtClean="0">
                <a:latin typeface="Arial" pitchFamily="34" charset="0"/>
                <a:cs typeface="Arial" pitchFamily="34" charset="0"/>
              </a:rPr>
              <a:t> Sdn Bhd</a:t>
            </a:r>
            <a:endParaRPr lang="en-US" dirty="0">
              <a:latin typeface="Arial" pitchFamily="34" charset="0"/>
              <a:cs typeface="Arial" pitchFamily="34" charset="0"/>
            </a:endParaRPr>
          </a:p>
        </p:txBody>
      </p:sp>
      <p:sp>
        <p:nvSpPr>
          <p:cNvPr id="10" name="Footer Placeholder 7"/>
          <p:cNvSpPr>
            <a:spLocks noGrp="1"/>
          </p:cNvSpPr>
          <p:nvPr>
            <p:ph type="ftr" sz="quarter" idx="16"/>
          </p:nvPr>
        </p:nvSpPr>
        <p:spPr>
          <a:xfrm rot="5400000">
            <a:off x="6913986" y="3703320"/>
            <a:ext cx="3352800" cy="365760"/>
          </a:xfrm>
        </p:spPr>
        <p:txBody>
          <a:bodyPr/>
          <a:lstStyle/>
          <a:p>
            <a:r>
              <a:rPr lang="en-US" dirty="0" smtClean="0">
                <a:latin typeface="Arial" pitchFamily="34" charset="0"/>
                <a:cs typeface="Arial" pitchFamily="34" charset="0"/>
              </a:rPr>
              <a:t>LIVESTOCK </a:t>
            </a:r>
            <a:r>
              <a:rPr lang="en-US" dirty="0" smtClean="0">
                <a:latin typeface="Arial" pitchFamily="34" charset="0"/>
                <a:cs typeface="Arial" pitchFamily="34" charset="0"/>
              </a:rPr>
              <a:t>TAGGING MANAGEMENT SYSTEM</a:t>
            </a:r>
            <a:endParaRPr lang="en-US" dirty="0">
              <a:latin typeface="Arial" pitchFamily="34" charset="0"/>
              <a:cs typeface="Arial" pitchFamily="34" charset="0"/>
            </a:endParaRPr>
          </a:p>
        </p:txBody>
      </p:sp>
      <p:pic>
        <p:nvPicPr>
          <p:cNvPr id="11" name="Picture 2"/>
          <p:cNvPicPr>
            <a:picLocks noChangeAspect="1" noChangeArrowheads="1"/>
          </p:cNvPicPr>
          <p:nvPr/>
        </p:nvPicPr>
        <p:blipFill>
          <a:blip r:embed="rId2" cstate="print"/>
          <a:srcRect/>
          <a:stretch>
            <a:fillRect/>
          </a:stretch>
        </p:blipFill>
        <p:spPr bwMode="auto">
          <a:xfrm>
            <a:off x="3200400" y="4114800"/>
            <a:ext cx="2902858"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Overview</a:t>
            </a:r>
            <a:endParaRPr lang="en-US" dirty="0"/>
          </a:p>
        </p:txBody>
      </p:sp>
      <p:sp>
        <p:nvSpPr>
          <p:cNvPr id="3" name="Content Placeholder 2"/>
          <p:cNvSpPr>
            <a:spLocks noGrp="1"/>
          </p:cNvSpPr>
          <p:nvPr>
            <p:ph sz="quarter" idx="1"/>
          </p:nvPr>
        </p:nvSpPr>
        <p:spPr>
          <a:xfrm>
            <a:off x="457200" y="1524000"/>
            <a:ext cx="7467600" cy="4949952"/>
          </a:xfrm>
        </p:spPr>
        <p:txBody>
          <a:bodyPr>
            <a:noAutofit/>
          </a:bodyPr>
          <a:lstStyle/>
          <a:p>
            <a:pPr>
              <a:buFont typeface="Wingdings" pitchFamily="2" charset="2"/>
              <a:buChar char="v"/>
            </a:pPr>
            <a:r>
              <a:rPr lang="en-US" sz="2000" dirty="0" smtClean="0">
                <a:latin typeface="+mj-lt"/>
              </a:rPr>
              <a:t>A RFID UHF reader is used to read the tag and retrieve the full information of the cattle from the database to be display on the PC screen.</a:t>
            </a:r>
          </a:p>
          <a:p>
            <a:pPr>
              <a:buFont typeface="Wingdings" pitchFamily="2" charset="2"/>
              <a:buChar char="v"/>
            </a:pPr>
            <a:endParaRPr lang="en-US" sz="1000" dirty="0" smtClean="0">
              <a:latin typeface="+mj-lt"/>
            </a:endParaRPr>
          </a:p>
          <a:p>
            <a:pPr>
              <a:buFont typeface="Wingdings" pitchFamily="2" charset="2"/>
              <a:buChar char="v"/>
            </a:pPr>
            <a:r>
              <a:rPr lang="en-US" sz="2000" dirty="0" smtClean="0">
                <a:latin typeface="+mj-lt"/>
              </a:rPr>
              <a:t>The CSL-461 RFID UHF Reader with 4-channel antennas will be used to cater for the requirement of the cattle tagging management system.</a:t>
            </a:r>
          </a:p>
          <a:p>
            <a:pPr>
              <a:buFont typeface="Wingdings" pitchFamily="2" charset="2"/>
              <a:buChar char="v"/>
            </a:pPr>
            <a:endParaRPr lang="en-US" sz="1000" dirty="0" smtClean="0">
              <a:latin typeface="+mj-lt"/>
            </a:endParaRPr>
          </a:p>
          <a:p>
            <a:pPr>
              <a:buFont typeface="Wingdings" pitchFamily="2" charset="2"/>
              <a:buChar char="v"/>
            </a:pPr>
            <a:r>
              <a:rPr lang="en-US" sz="2000" dirty="0" smtClean="0">
                <a:latin typeface="+mj-lt"/>
              </a:rPr>
              <a:t>For initial stage, one of the antenna (Antenna1) will be placed at the farm entrance and another antenna (Antenna2) will be placed at the farm exit to monitor the in/out movement of the cattle. </a:t>
            </a:r>
          </a:p>
          <a:p>
            <a:pPr>
              <a:buFont typeface="Wingdings" pitchFamily="2" charset="2"/>
              <a:buChar char="v"/>
            </a:pPr>
            <a:endParaRPr lang="en-US" sz="1000" dirty="0" smtClean="0">
              <a:latin typeface="+mj-lt"/>
            </a:endParaRPr>
          </a:p>
          <a:p>
            <a:pPr>
              <a:buFont typeface="Wingdings" pitchFamily="2" charset="2"/>
              <a:buChar char="v"/>
            </a:pPr>
            <a:r>
              <a:rPr lang="en-US" sz="2000" dirty="0" smtClean="0">
                <a:latin typeface="+mj-lt"/>
              </a:rPr>
              <a:t>The third antenna (Antenna3) will be placed at the registration counter for tag registration. Antenna4 will be reserved for future use.</a:t>
            </a:r>
            <a:endParaRPr lang="en-US" sz="2000" dirty="0">
              <a:latin typeface="+mj-lt"/>
            </a:endParaRPr>
          </a:p>
        </p:txBody>
      </p:sp>
      <p:sp>
        <p:nvSpPr>
          <p:cNvPr id="7" name="Slide Number Placeholder 4"/>
          <p:cNvSpPr>
            <a:spLocks noGrp="1"/>
          </p:cNvSpPr>
          <p:nvPr>
            <p:ph type="sldNum" sz="quarter" idx="15"/>
          </p:nvPr>
        </p:nvSpPr>
        <p:spPr>
          <a:xfrm>
            <a:off x="8129016" y="5734050"/>
            <a:ext cx="609600" cy="521208"/>
          </a:xfrm>
        </p:spPr>
        <p:txBody>
          <a:bodyPr/>
          <a:lstStyle/>
          <a:p>
            <a:fld id="{91F7E977-D46B-4366-AA11-43416B861573}" type="slidenum">
              <a:rPr lang="en-US" smtClean="0"/>
              <a:pPr/>
              <a:t>4</a:t>
            </a:fld>
            <a:endParaRPr lang="en-US" dirty="0"/>
          </a:p>
        </p:txBody>
      </p:sp>
      <p:sp>
        <p:nvSpPr>
          <p:cNvPr id="8" name="Date Placeholder 5"/>
          <p:cNvSpPr>
            <a:spLocks noGrp="1"/>
          </p:cNvSpPr>
          <p:nvPr>
            <p:ph type="dt" sz="half" idx="14"/>
          </p:nvPr>
        </p:nvSpPr>
        <p:spPr>
          <a:xfrm rot="5400000">
            <a:off x="7589520" y="1081851"/>
            <a:ext cx="2011680" cy="384048"/>
          </a:xfrm>
        </p:spPr>
        <p:txBody>
          <a:bodyPr/>
          <a:lstStyle/>
          <a:p>
            <a:pPr algn="ctr"/>
            <a:r>
              <a:rPr lang="en-US" dirty="0" err="1" smtClean="0">
                <a:latin typeface="Arial" pitchFamily="34" charset="0"/>
                <a:cs typeface="Arial" pitchFamily="34" charset="0"/>
              </a:rPr>
              <a:t>Senstech</a:t>
            </a:r>
            <a:r>
              <a:rPr lang="en-US" dirty="0" smtClean="0">
                <a:latin typeface="Arial" pitchFamily="34" charset="0"/>
                <a:cs typeface="Arial" pitchFamily="34" charset="0"/>
              </a:rPr>
              <a:t> Sdn Bhd</a:t>
            </a:r>
            <a:endParaRPr lang="en-US" dirty="0">
              <a:latin typeface="Arial" pitchFamily="34" charset="0"/>
              <a:cs typeface="Arial" pitchFamily="34" charset="0"/>
            </a:endParaRPr>
          </a:p>
        </p:txBody>
      </p:sp>
      <p:sp>
        <p:nvSpPr>
          <p:cNvPr id="9" name="Footer Placeholder 7"/>
          <p:cNvSpPr>
            <a:spLocks noGrp="1"/>
          </p:cNvSpPr>
          <p:nvPr>
            <p:ph type="ftr" sz="quarter" idx="16"/>
          </p:nvPr>
        </p:nvSpPr>
        <p:spPr>
          <a:xfrm rot="5400000">
            <a:off x="6913986" y="3703320"/>
            <a:ext cx="3352800" cy="365760"/>
          </a:xfrm>
        </p:spPr>
        <p:txBody>
          <a:bodyPr/>
          <a:lstStyle/>
          <a:p>
            <a:r>
              <a:rPr lang="en-US" dirty="0" smtClean="0">
                <a:latin typeface="Arial" pitchFamily="34" charset="0"/>
                <a:cs typeface="Arial" pitchFamily="34" charset="0"/>
              </a:rPr>
              <a:t>LIVESTOCK </a:t>
            </a:r>
            <a:r>
              <a:rPr lang="en-US" dirty="0" smtClean="0">
                <a:latin typeface="Arial" pitchFamily="34" charset="0"/>
                <a:cs typeface="Arial" pitchFamily="34" charset="0"/>
              </a:rPr>
              <a:t>TAGGING MANAGEMENT SYSTEM</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Overview</a:t>
            </a:r>
            <a:endParaRPr lang="en-US" dirty="0"/>
          </a:p>
        </p:txBody>
      </p:sp>
      <p:sp>
        <p:nvSpPr>
          <p:cNvPr id="3" name="Content Placeholder 2"/>
          <p:cNvSpPr>
            <a:spLocks noGrp="1"/>
          </p:cNvSpPr>
          <p:nvPr>
            <p:ph sz="quarter" idx="1"/>
          </p:nvPr>
        </p:nvSpPr>
        <p:spPr/>
        <p:txBody>
          <a:bodyPr>
            <a:normAutofit/>
          </a:bodyPr>
          <a:lstStyle/>
          <a:p>
            <a:pPr>
              <a:buFont typeface="Wingdings" pitchFamily="2" charset="2"/>
              <a:buChar char="v"/>
            </a:pPr>
            <a:r>
              <a:rPr lang="en-US" sz="2000" dirty="0" smtClean="0">
                <a:latin typeface="+mj-lt"/>
              </a:rPr>
              <a:t>On the other hand, reading a tag from a fix station is not convenient for the farmer since the cow will the scattered around the farm.</a:t>
            </a:r>
          </a:p>
          <a:p>
            <a:pPr>
              <a:buFont typeface="Wingdings" pitchFamily="2" charset="2"/>
              <a:buChar char="v"/>
            </a:pPr>
            <a:endParaRPr lang="en-US" sz="2000" dirty="0" smtClean="0">
              <a:latin typeface="+mj-lt"/>
            </a:endParaRPr>
          </a:p>
          <a:p>
            <a:pPr>
              <a:buFont typeface="Wingdings" pitchFamily="2" charset="2"/>
              <a:buChar char="v"/>
            </a:pPr>
            <a:r>
              <a:rPr lang="en-US" sz="2000" dirty="0" smtClean="0">
                <a:latin typeface="+mj-lt"/>
              </a:rPr>
              <a:t>In order to solve this, a handheld device with UHF RFID reader is being used to read and retrieve the information from the database.</a:t>
            </a:r>
          </a:p>
          <a:p>
            <a:pPr>
              <a:buFont typeface="Wingdings" pitchFamily="2" charset="2"/>
              <a:buChar char="v"/>
            </a:pPr>
            <a:endParaRPr lang="en-US" sz="2000" dirty="0" smtClean="0">
              <a:latin typeface="+mj-lt"/>
            </a:endParaRPr>
          </a:p>
          <a:p>
            <a:pPr>
              <a:buFont typeface="Wingdings" pitchFamily="2" charset="2"/>
              <a:buChar char="v"/>
            </a:pPr>
            <a:r>
              <a:rPr lang="en-US" sz="2000" dirty="0" smtClean="0">
                <a:latin typeface="+mj-lt"/>
              </a:rPr>
              <a:t>The handheld reader will be synchronize with the server database before it is being used and will be again synchronize with the server to update the latest information to the database after it is being used.</a:t>
            </a:r>
            <a:endParaRPr lang="en-US" sz="2000" dirty="0">
              <a:latin typeface="+mj-lt"/>
            </a:endParaRPr>
          </a:p>
        </p:txBody>
      </p:sp>
      <p:sp>
        <p:nvSpPr>
          <p:cNvPr id="6" name="Slide Number Placeholder 4"/>
          <p:cNvSpPr>
            <a:spLocks noGrp="1"/>
          </p:cNvSpPr>
          <p:nvPr>
            <p:ph type="sldNum" sz="quarter" idx="15"/>
          </p:nvPr>
        </p:nvSpPr>
        <p:spPr>
          <a:xfrm>
            <a:off x="8129016" y="5734050"/>
            <a:ext cx="609600" cy="521208"/>
          </a:xfrm>
        </p:spPr>
        <p:txBody>
          <a:bodyPr/>
          <a:lstStyle/>
          <a:p>
            <a:fld id="{91F7E977-D46B-4366-AA11-43416B861573}" type="slidenum">
              <a:rPr lang="en-US" smtClean="0"/>
              <a:pPr/>
              <a:t>5</a:t>
            </a:fld>
            <a:endParaRPr lang="en-US" dirty="0"/>
          </a:p>
        </p:txBody>
      </p:sp>
      <p:sp>
        <p:nvSpPr>
          <p:cNvPr id="7" name="Date Placeholder 5"/>
          <p:cNvSpPr>
            <a:spLocks noGrp="1"/>
          </p:cNvSpPr>
          <p:nvPr>
            <p:ph type="dt" sz="half" idx="14"/>
          </p:nvPr>
        </p:nvSpPr>
        <p:spPr>
          <a:xfrm rot="5400000">
            <a:off x="7589520" y="1081851"/>
            <a:ext cx="2011680" cy="384048"/>
          </a:xfrm>
        </p:spPr>
        <p:txBody>
          <a:bodyPr/>
          <a:lstStyle/>
          <a:p>
            <a:pPr algn="ctr"/>
            <a:r>
              <a:rPr lang="en-US" dirty="0" err="1" smtClean="0">
                <a:latin typeface="Arial" pitchFamily="34" charset="0"/>
                <a:cs typeface="Arial" pitchFamily="34" charset="0"/>
              </a:rPr>
              <a:t>Senstech</a:t>
            </a:r>
            <a:r>
              <a:rPr lang="en-US" dirty="0" smtClean="0">
                <a:latin typeface="Arial" pitchFamily="34" charset="0"/>
                <a:cs typeface="Arial" pitchFamily="34" charset="0"/>
              </a:rPr>
              <a:t> Sdn Bhd</a:t>
            </a:r>
            <a:endParaRPr lang="en-US" dirty="0">
              <a:latin typeface="Arial" pitchFamily="34" charset="0"/>
              <a:cs typeface="Arial" pitchFamily="34" charset="0"/>
            </a:endParaRPr>
          </a:p>
        </p:txBody>
      </p:sp>
      <p:sp>
        <p:nvSpPr>
          <p:cNvPr id="8" name="Footer Placeholder 7"/>
          <p:cNvSpPr>
            <a:spLocks noGrp="1"/>
          </p:cNvSpPr>
          <p:nvPr>
            <p:ph type="ftr" sz="quarter" idx="16"/>
          </p:nvPr>
        </p:nvSpPr>
        <p:spPr>
          <a:xfrm rot="5400000">
            <a:off x="6913986" y="3703320"/>
            <a:ext cx="3352800" cy="365760"/>
          </a:xfrm>
        </p:spPr>
        <p:txBody>
          <a:bodyPr/>
          <a:lstStyle/>
          <a:p>
            <a:r>
              <a:rPr lang="en-US" dirty="0" smtClean="0">
                <a:latin typeface="Arial" pitchFamily="34" charset="0"/>
                <a:cs typeface="Arial" pitchFamily="34" charset="0"/>
              </a:rPr>
              <a:t>LIVESTOCK </a:t>
            </a:r>
            <a:r>
              <a:rPr lang="en-US" dirty="0" smtClean="0">
                <a:latin typeface="Arial" pitchFamily="34" charset="0"/>
                <a:cs typeface="Arial" pitchFamily="34" charset="0"/>
              </a:rPr>
              <a:t>TAGGING MANAGEMENT SYSTEM</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lstStyle/>
          <a:p>
            <a:r>
              <a:rPr lang="en-US" dirty="0" smtClean="0"/>
              <a:t>Hardware Overview</a:t>
            </a:r>
            <a:endParaRPr lang="en-US" dirty="0"/>
          </a:p>
        </p:txBody>
      </p:sp>
      <p:pic>
        <p:nvPicPr>
          <p:cNvPr id="4098" name="Picture 2" descr="C:\Users\Eng Hwee\Desktop\Web &amp; Programming\Cow Pic\PC.jpg"/>
          <p:cNvPicPr>
            <a:picLocks noChangeAspect="1" noChangeArrowheads="1"/>
          </p:cNvPicPr>
          <p:nvPr/>
        </p:nvPicPr>
        <p:blipFill>
          <a:blip r:embed="rId2" cstate="print"/>
          <a:srcRect/>
          <a:stretch>
            <a:fillRect/>
          </a:stretch>
        </p:blipFill>
        <p:spPr bwMode="auto">
          <a:xfrm>
            <a:off x="457200" y="1676400"/>
            <a:ext cx="2209550" cy="1795998"/>
          </a:xfrm>
          <a:prstGeom prst="rect">
            <a:avLst/>
          </a:prstGeom>
          <a:noFill/>
        </p:spPr>
      </p:pic>
      <p:pic>
        <p:nvPicPr>
          <p:cNvPr id="4099" name="Picture 3" descr="C:\Users\Eng Hwee\Desktop\CSL-461 Reader.jpg"/>
          <p:cNvPicPr>
            <a:picLocks noChangeAspect="1" noChangeArrowheads="1"/>
          </p:cNvPicPr>
          <p:nvPr/>
        </p:nvPicPr>
        <p:blipFill>
          <a:blip r:embed="rId3" cstate="print"/>
          <a:srcRect/>
          <a:stretch>
            <a:fillRect/>
          </a:stretch>
        </p:blipFill>
        <p:spPr bwMode="auto">
          <a:xfrm>
            <a:off x="3657600" y="1828800"/>
            <a:ext cx="1600200" cy="1458485"/>
          </a:xfrm>
          <a:prstGeom prst="rect">
            <a:avLst/>
          </a:prstGeom>
          <a:noFill/>
        </p:spPr>
      </p:pic>
      <p:pic>
        <p:nvPicPr>
          <p:cNvPr id="4101" name="Picture 5" descr="C:\Users\Eng Hwee\Desktop\CSL-461 Antenna.jpg"/>
          <p:cNvPicPr>
            <a:picLocks noChangeAspect="1" noChangeArrowheads="1"/>
          </p:cNvPicPr>
          <p:nvPr/>
        </p:nvPicPr>
        <p:blipFill>
          <a:blip r:embed="rId4" cstate="print"/>
          <a:srcRect/>
          <a:stretch>
            <a:fillRect/>
          </a:stretch>
        </p:blipFill>
        <p:spPr bwMode="auto">
          <a:xfrm>
            <a:off x="3124200" y="4419600"/>
            <a:ext cx="1524000" cy="1450893"/>
          </a:xfrm>
          <a:prstGeom prst="rect">
            <a:avLst/>
          </a:prstGeom>
          <a:noFill/>
        </p:spPr>
      </p:pic>
      <p:pic>
        <p:nvPicPr>
          <p:cNvPr id="9" name="Picture 5" descr="C:\Users\Eng Hwee\Desktop\CSL-461 Antenna.jpg"/>
          <p:cNvPicPr>
            <a:picLocks noChangeAspect="1" noChangeArrowheads="1"/>
          </p:cNvPicPr>
          <p:nvPr/>
        </p:nvPicPr>
        <p:blipFill>
          <a:blip r:embed="rId4" cstate="print"/>
          <a:srcRect/>
          <a:stretch>
            <a:fillRect/>
          </a:stretch>
        </p:blipFill>
        <p:spPr bwMode="auto">
          <a:xfrm>
            <a:off x="6172200" y="4419600"/>
            <a:ext cx="1524000" cy="1450893"/>
          </a:xfrm>
          <a:prstGeom prst="rect">
            <a:avLst/>
          </a:prstGeom>
          <a:noFill/>
        </p:spPr>
      </p:pic>
      <p:pic>
        <p:nvPicPr>
          <p:cNvPr id="10" name="Picture 5" descr="C:\Users\Eng Hwee\Desktop\CSL-461 Antenna.jpg"/>
          <p:cNvPicPr>
            <a:picLocks noChangeAspect="1" noChangeArrowheads="1"/>
          </p:cNvPicPr>
          <p:nvPr/>
        </p:nvPicPr>
        <p:blipFill>
          <a:blip r:embed="rId4" cstate="print"/>
          <a:srcRect/>
          <a:stretch>
            <a:fillRect/>
          </a:stretch>
        </p:blipFill>
        <p:spPr bwMode="auto">
          <a:xfrm>
            <a:off x="6172200" y="1828800"/>
            <a:ext cx="1524000" cy="1450893"/>
          </a:xfrm>
          <a:prstGeom prst="rect">
            <a:avLst/>
          </a:prstGeom>
          <a:noFill/>
        </p:spPr>
      </p:pic>
      <p:pic>
        <p:nvPicPr>
          <p:cNvPr id="4102" name="Picture 6" descr="C:\Users\Eng Hwee\Desktop\Samsung VLAC-G1.JPG"/>
          <p:cNvPicPr>
            <a:picLocks noChangeAspect="1" noChangeArrowheads="1"/>
          </p:cNvPicPr>
          <p:nvPr/>
        </p:nvPicPr>
        <p:blipFill>
          <a:blip r:embed="rId5" cstate="print"/>
          <a:srcRect/>
          <a:stretch>
            <a:fillRect/>
          </a:stretch>
        </p:blipFill>
        <p:spPr bwMode="auto">
          <a:xfrm>
            <a:off x="381000" y="4495800"/>
            <a:ext cx="914400" cy="1127760"/>
          </a:xfrm>
          <a:prstGeom prst="rect">
            <a:avLst/>
          </a:prstGeom>
          <a:noFill/>
        </p:spPr>
      </p:pic>
      <p:pic>
        <p:nvPicPr>
          <p:cNvPr id="4103" name="Picture 7" descr="C:\Users\Eng Hwee\Desktop\Samsung VLAC-G1.JPG"/>
          <p:cNvPicPr>
            <a:picLocks noChangeAspect="1" noChangeArrowheads="1"/>
          </p:cNvPicPr>
          <p:nvPr/>
        </p:nvPicPr>
        <p:blipFill>
          <a:blip r:embed="rId5" cstate="print"/>
          <a:srcRect/>
          <a:stretch>
            <a:fillRect/>
          </a:stretch>
        </p:blipFill>
        <p:spPr bwMode="auto">
          <a:xfrm>
            <a:off x="1752600" y="4495800"/>
            <a:ext cx="914400" cy="1127760"/>
          </a:xfrm>
          <a:prstGeom prst="rect">
            <a:avLst/>
          </a:prstGeom>
          <a:noFill/>
        </p:spPr>
      </p:pic>
      <p:cxnSp>
        <p:nvCxnSpPr>
          <p:cNvPr id="14" name="Straight Connector 13"/>
          <p:cNvCxnSpPr/>
          <p:nvPr/>
        </p:nvCxnSpPr>
        <p:spPr>
          <a:xfrm>
            <a:off x="2362200" y="2971800"/>
            <a:ext cx="1295400" cy="0"/>
          </a:xfrm>
          <a:prstGeom prst="line">
            <a:avLst/>
          </a:prstGeom>
          <a:ln w="25400">
            <a:solidFill>
              <a:srgbClr val="FF0000"/>
            </a:solidFill>
            <a:prstDash val="sysDot"/>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257800" y="2971800"/>
            <a:ext cx="914400" cy="0"/>
          </a:xfrm>
          <a:prstGeom prst="line">
            <a:avLst/>
          </a:prstGeom>
          <a:ln w="25400">
            <a:solidFill>
              <a:srgbClr val="FF0000"/>
            </a:solidFill>
            <a:prstDash val="dash"/>
            <a:headEnd type="triangle" w="lg"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4076700" y="4076700"/>
            <a:ext cx="1600200" cy="0"/>
          </a:xfrm>
          <a:prstGeom prst="line">
            <a:avLst/>
          </a:prstGeom>
          <a:ln w="25400">
            <a:solidFill>
              <a:srgbClr val="FF0000"/>
            </a:solidFill>
            <a:prstDash val="dash"/>
            <a:headEnd type="triangle" w="lg"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4305300" y="4076700"/>
            <a:ext cx="1600200" cy="0"/>
          </a:xfrm>
          <a:prstGeom prst="line">
            <a:avLst/>
          </a:prstGeom>
          <a:ln w="25400">
            <a:solidFill>
              <a:srgbClr val="FF0000"/>
            </a:solidFill>
            <a:prstDash val="dash"/>
            <a:headEnd type="triangle" w="lg"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endCxn id="4102" idx="0"/>
          </p:cNvCxnSpPr>
          <p:nvPr/>
        </p:nvCxnSpPr>
        <p:spPr>
          <a:xfrm rot="5400000">
            <a:off x="266700" y="3924300"/>
            <a:ext cx="1143000" cy="0"/>
          </a:xfrm>
          <a:prstGeom prst="line">
            <a:avLst/>
          </a:prstGeom>
          <a:ln w="25400">
            <a:solidFill>
              <a:srgbClr val="FF0000"/>
            </a:solidFill>
            <a:prstDash val="sys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978577" y="3352800"/>
            <a:ext cx="1003801" cy="276999"/>
          </a:xfrm>
          <a:prstGeom prst="rect">
            <a:avLst/>
          </a:prstGeom>
          <a:noFill/>
        </p:spPr>
        <p:txBody>
          <a:bodyPr wrap="none" rtlCol="0">
            <a:spAutoFit/>
          </a:bodyPr>
          <a:lstStyle/>
          <a:p>
            <a:pPr algn="ctr"/>
            <a:r>
              <a:rPr lang="en-US" sz="1200" b="1" dirty="0" smtClean="0">
                <a:latin typeface="+mj-lt"/>
              </a:rPr>
              <a:t>PC / Server</a:t>
            </a:r>
            <a:endParaRPr lang="en-US" sz="1200" b="1" dirty="0">
              <a:latin typeface="+mj-lt"/>
            </a:endParaRPr>
          </a:p>
        </p:txBody>
      </p:sp>
      <p:sp>
        <p:nvSpPr>
          <p:cNvPr id="32" name="TextBox 31"/>
          <p:cNvSpPr txBox="1"/>
          <p:nvPr/>
        </p:nvSpPr>
        <p:spPr>
          <a:xfrm>
            <a:off x="3581400" y="1524000"/>
            <a:ext cx="1752600" cy="276999"/>
          </a:xfrm>
          <a:prstGeom prst="rect">
            <a:avLst/>
          </a:prstGeom>
          <a:noFill/>
        </p:spPr>
        <p:txBody>
          <a:bodyPr wrap="square" rtlCol="0">
            <a:spAutoFit/>
          </a:bodyPr>
          <a:lstStyle/>
          <a:p>
            <a:pPr algn="ctr"/>
            <a:r>
              <a:rPr lang="en-US" sz="1200" b="1" dirty="0" smtClean="0">
                <a:latin typeface="+mj-lt"/>
              </a:rPr>
              <a:t>CSL 461 UHF Reader</a:t>
            </a:r>
            <a:endParaRPr lang="en-US" sz="1200" b="1" dirty="0">
              <a:latin typeface="+mj-lt"/>
            </a:endParaRPr>
          </a:p>
        </p:txBody>
      </p:sp>
      <p:sp>
        <p:nvSpPr>
          <p:cNvPr id="33" name="TextBox 32"/>
          <p:cNvSpPr txBox="1"/>
          <p:nvPr/>
        </p:nvSpPr>
        <p:spPr>
          <a:xfrm>
            <a:off x="6096000" y="1524001"/>
            <a:ext cx="1676400" cy="276999"/>
          </a:xfrm>
          <a:prstGeom prst="rect">
            <a:avLst/>
          </a:prstGeom>
          <a:noFill/>
        </p:spPr>
        <p:txBody>
          <a:bodyPr wrap="square" rtlCol="0">
            <a:spAutoFit/>
          </a:bodyPr>
          <a:lstStyle/>
          <a:p>
            <a:pPr algn="ctr"/>
            <a:r>
              <a:rPr lang="en-US" sz="1200" b="1" dirty="0" smtClean="0">
                <a:latin typeface="+mj-lt"/>
              </a:rPr>
              <a:t>CSL-771 Antenna 1</a:t>
            </a:r>
            <a:endParaRPr lang="en-US" sz="1200" b="1" dirty="0">
              <a:latin typeface="+mj-lt"/>
            </a:endParaRPr>
          </a:p>
        </p:txBody>
      </p:sp>
      <p:sp>
        <p:nvSpPr>
          <p:cNvPr id="34" name="TextBox 33"/>
          <p:cNvSpPr txBox="1"/>
          <p:nvPr/>
        </p:nvSpPr>
        <p:spPr>
          <a:xfrm>
            <a:off x="6172200" y="3276601"/>
            <a:ext cx="1524000" cy="276999"/>
          </a:xfrm>
          <a:prstGeom prst="rect">
            <a:avLst/>
          </a:prstGeom>
          <a:noFill/>
        </p:spPr>
        <p:txBody>
          <a:bodyPr wrap="square" rtlCol="0">
            <a:spAutoFit/>
          </a:bodyPr>
          <a:lstStyle/>
          <a:p>
            <a:pPr algn="ctr"/>
            <a:r>
              <a:rPr lang="en-US" sz="1200" b="1" dirty="0" smtClean="0">
                <a:latin typeface="+mj-lt"/>
              </a:rPr>
              <a:t>Farm’s Entrance</a:t>
            </a:r>
            <a:endParaRPr lang="en-US" sz="1200" b="1" dirty="0">
              <a:latin typeface="+mj-lt"/>
            </a:endParaRPr>
          </a:p>
        </p:txBody>
      </p:sp>
      <p:sp>
        <p:nvSpPr>
          <p:cNvPr id="35" name="TextBox 34"/>
          <p:cNvSpPr txBox="1"/>
          <p:nvPr/>
        </p:nvSpPr>
        <p:spPr>
          <a:xfrm>
            <a:off x="6096000" y="4114800"/>
            <a:ext cx="1676400" cy="276999"/>
          </a:xfrm>
          <a:prstGeom prst="rect">
            <a:avLst/>
          </a:prstGeom>
          <a:noFill/>
        </p:spPr>
        <p:txBody>
          <a:bodyPr wrap="square" rtlCol="0">
            <a:spAutoFit/>
          </a:bodyPr>
          <a:lstStyle/>
          <a:p>
            <a:pPr algn="ctr"/>
            <a:r>
              <a:rPr lang="en-US" sz="1200" b="1" dirty="0" smtClean="0">
                <a:latin typeface="+mj-lt"/>
              </a:rPr>
              <a:t>CSL-771 Antenna 2</a:t>
            </a:r>
            <a:endParaRPr lang="en-US" sz="1200" b="1" dirty="0">
              <a:latin typeface="+mj-lt"/>
            </a:endParaRPr>
          </a:p>
        </p:txBody>
      </p:sp>
      <p:sp>
        <p:nvSpPr>
          <p:cNvPr id="36" name="TextBox 35"/>
          <p:cNvSpPr txBox="1"/>
          <p:nvPr/>
        </p:nvSpPr>
        <p:spPr>
          <a:xfrm>
            <a:off x="6172200" y="5867400"/>
            <a:ext cx="1524000" cy="276999"/>
          </a:xfrm>
          <a:prstGeom prst="rect">
            <a:avLst/>
          </a:prstGeom>
          <a:noFill/>
        </p:spPr>
        <p:txBody>
          <a:bodyPr wrap="square" rtlCol="0">
            <a:spAutoFit/>
          </a:bodyPr>
          <a:lstStyle/>
          <a:p>
            <a:pPr algn="ctr"/>
            <a:r>
              <a:rPr lang="en-US" sz="1200" b="1" dirty="0" smtClean="0">
                <a:latin typeface="+mj-lt"/>
              </a:rPr>
              <a:t>Farm’s Exit</a:t>
            </a:r>
            <a:endParaRPr lang="en-US" sz="1200" b="1" dirty="0">
              <a:latin typeface="+mj-lt"/>
            </a:endParaRPr>
          </a:p>
        </p:txBody>
      </p:sp>
      <p:sp>
        <p:nvSpPr>
          <p:cNvPr id="37" name="TextBox 36"/>
          <p:cNvSpPr txBox="1"/>
          <p:nvPr/>
        </p:nvSpPr>
        <p:spPr>
          <a:xfrm>
            <a:off x="3048000" y="4114800"/>
            <a:ext cx="1676400" cy="276999"/>
          </a:xfrm>
          <a:prstGeom prst="rect">
            <a:avLst/>
          </a:prstGeom>
          <a:noFill/>
        </p:spPr>
        <p:txBody>
          <a:bodyPr wrap="square" rtlCol="0">
            <a:spAutoFit/>
          </a:bodyPr>
          <a:lstStyle/>
          <a:p>
            <a:pPr algn="ctr"/>
            <a:r>
              <a:rPr lang="en-US" sz="1200" b="1" dirty="0" smtClean="0">
                <a:latin typeface="+mj-lt"/>
              </a:rPr>
              <a:t>CSL-771 Antenna 3</a:t>
            </a:r>
            <a:endParaRPr lang="en-US" sz="1200" b="1" dirty="0">
              <a:latin typeface="+mj-lt"/>
            </a:endParaRPr>
          </a:p>
        </p:txBody>
      </p:sp>
      <p:sp>
        <p:nvSpPr>
          <p:cNvPr id="38" name="TextBox 37"/>
          <p:cNvSpPr txBox="1"/>
          <p:nvPr/>
        </p:nvSpPr>
        <p:spPr>
          <a:xfrm>
            <a:off x="2971800" y="5867400"/>
            <a:ext cx="1905000" cy="276999"/>
          </a:xfrm>
          <a:prstGeom prst="rect">
            <a:avLst/>
          </a:prstGeom>
          <a:noFill/>
        </p:spPr>
        <p:txBody>
          <a:bodyPr wrap="square" rtlCol="0">
            <a:spAutoFit/>
          </a:bodyPr>
          <a:lstStyle/>
          <a:p>
            <a:pPr algn="ctr"/>
            <a:r>
              <a:rPr lang="en-US" sz="1200" b="1" dirty="0" smtClean="0">
                <a:latin typeface="+mj-lt"/>
              </a:rPr>
              <a:t>Registration Counter</a:t>
            </a:r>
            <a:endParaRPr lang="en-US" sz="1200" b="1" dirty="0">
              <a:latin typeface="+mj-lt"/>
            </a:endParaRPr>
          </a:p>
        </p:txBody>
      </p:sp>
      <p:cxnSp>
        <p:nvCxnSpPr>
          <p:cNvPr id="63" name="Straight Connector 62"/>
          <p:cNvCxnSpPr/>
          <p:nvPr/>
        </p:nvCxnSpPr>
        <p:spPr>
          <a:xfrm flipH="1">
            <a:off x="5105400" y="4876800"/>
            <a:ext cx="1066800" cy="0"/>
          </a:xfrm>
          <a:prstGeom prst="line">
            <a:avLst/>
          </a:prstGeom>
          <a:ln w="25400">
            <a:solidFill>
              <a:srgbClr val="FF0000"/>
            </a:solidFill>
            <a:prstDash val="dash"/>
            <a:headEnd type="none" w="lg" len="me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648200" y="4876800"/>
            <a:ext cx="228600" cy="0"/>
          </a:xfrm>
          <a:prstGeom prst="line">
            <a:avLst/>
          </a:prstGeom>
          <a:ln w="25400">
            <a:solidFill>
              <a:srgbClr val="FF0000"/>
            </a:solidFill>
            <a:prstDash val="dash"/>
            <a:headEnd type="none" w="lg" len="med"/>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457200" y="5638801"/>
            <a:ext cx="2057400" cy="461665"/>
          </a:xfrm>
          <a:prstGeom prst="rect">
            <a:avLst/>
          </a:prstGeom>
          <a:noFill/>
        </p:spPr>
        <p:txBody>
          <a:bodyPr wrap="square" rtlCol="0">
            <a:spAutoFit/>
          </a:bodyPr>
          <a:lstStyle/>
          <a:p>
            <a:pPr algn="ctr"/>
            <a:r>
              <a:rPr lang="en-US" sz="1200" b="1" dirty="0" smtClean="0">
                <a:latin typeface="+mj-lt"/>
              </a:rPr>
              <a:t>RFID UHF Handheld Readers</a:t>
            </a:r>
            <a:endParaRPr lang="en-US" sz="1200" b="1" dirty="0">
              <a:latin typeface="+mj-lt"/>
            </a:endParaRPr>
          </a:p>
        </p:txBody>
      </p:sp>
      <p:sp>
        <p:nvSpPr>
          <p:cNvPr id="70" name="TextBox 69"/>
          <p:cNvSpPr txBox="1"/>
          <p:nvPr/>
        </p:nvSpPr>
        <p:spPr>
          <a:xfrm>
            <a:off x="2741424" y="2667000"/>
            <a:ext cx="550152" cy="276999"/>
          </a:xfrm>
          <a:prstGeom prst="rect">
            <a:avLst/>
          </a:prstGeom>
          <a:noFill/>
        </p:spPr>
        <p:txBody>
          <a:bodyPr wrap="none" rtlCol="0">
            <a:spAutoFit/>
          </a:bodyPr>
          <a:lstStyle/>
          <a:p>
            <a:pPr algn="ctr"/>
            <a:r>
              <a:rPr lang="en-US" sz="1200" b="1" dirty="0" smtClean="0">
                <a:latin typeface="+mj-lt"/>
              </a:rPr>
              <a:t>RJ45</a:t>
            </a:r>
            <a:endParaRPr lang="en-US" sz="1200" b="1" dirty="0">
              <a:latin typeface="+mj-lt"/>
            </a:endParaRPr>
          </a:p>
        </p:txBody>
      </p:sp>
      <p:sp>
        <p:nvSpPr>
          <p:cNvPr id="71" name="TextBox 70"/>
          <p:cNvSpPr txBox="1"/>
          <p:nvPr/>
        </p:nvSpPr>
        <p:spPr>
          <a:xfrm>
            <a:off x="2612385" y="2971800"/>
            <a:ext cx="808235" cy="276999"/>
          </a:xfrm>
          <a:prstGeom prst="rect">
            <a:avLst/>
          </a:prstGeom>
          <a:noFill/>
        </p:spPr>
        <p:txBody>
          <a:bodyPr wrap="none" rtlCol="0">
            <a:spAutoFit/>
          </a:bodyPr>
          <a:lstStyle/>
          <a:p>
            <a:pPr algn="ctr"/>
            <a:r>
              <a:rPr lang="en-US" sz="1200" b="1" dirty="0" smtClean="0">
                <a:latin typeface="+mj-lt"/>
              </a:rPr>
              <a:t>Ethernet</a:t>
            </a:r>
            <a:endParaRPr lang="en-US" sz="1200" b="1" dirty="0">
              <a:latin typeface="+mj-lt"/>
            </a:endParaRPr>
          </a:p>
        </p:txBody>
      </p:sp>
      <p:sp>
        <p:nvSpPr>
          <p:cNvPr id="72" name="TextBox 71"/>
          <p:cNvSpPr txBox="1"/>
          <p:nvPr/>
        </p:nvSpPr>
        <p:spPr>
          <a:xfrm>
            <a:off x="5334001" y="2667001"/>
            <a:ext cx="762000" cy="276999"/>
          </a:xfrm>
          <a:prstGeom prst="rect">
            <a:avLst/>
          </a:prstGeom>
          <a:noFill/>
        </p:spPr>
        <p:txBody>
          <a:bodyPr wrap="square" rtlCol="0">
            <a:spAutoFit/>
          </a:bodyPr>
          <a:lstStyle/>
          <a:p>
            <a:pPr algn="ctr"/>
            <a:r>
              <a:rPr lang="en-US" sz="1200" b="1" dirty="0" smtClean="0">
                <a:latin typeface="+mj-lt"/>
              </a:rPr>
              <a:t>ANT1</a:t>
            </a:r>
            <a:endParaRPr lang="en-US" sz="1200" b="1" dirty="0">
              <a:latin typeface="+mj-lt"/>
            </a:endParaRPr>
          </a:p>
        </p:txBody>
      </p:sp>
      <p:sp>
        <p:nvSpPr>
          <p:cNvPr id="73" name="TextBox 72"/>
          <p:cNvSpPr txBox="1"/>
          <p:nvPr/>
        </p:nvSpPr>
        <p:spPr>
          <a:xfrm rot="16200000">
            <a:off x="4939100" y="3442901"/>
            <a:ext cx="609600" cy="276999"/>
          </a:xfrm>
          <a:prstGeom prst="rect">
            <a:avLst/>
          </a:prstGeom>
          <a:noFill/>
        </p:spPr>
        <p:txBody>
          <a:bodyPr wrap="square" rtlCol="0">
            <a:spAutoFit/>
          </a:bodyPr>
          <a:lstStyle/>
          <a:p>
            <a:pPr algn="ctr"/>
            <a:r>
              <a:rPr lang="en-US" sz="1200" b="1" dirty="0" smtClean="0">
                <a:latin typeface="+mj-lt"/>
              </a:rPr>
              <a:t>ANT2</a:t>
            </a:r>
            <a:endParaRPr lang="en-US" sz="1200" b="1" dirty="0">
              <a:latin typeface="+mj-lt"/>
            </a:endParaRPr>
          </a:p>
        </p:txBody>
      </p:sp>
      <p:sp>
        <p:nvSpPr>
          <p:cNvPr id="74" name="TextBox 73"/>
          <p:cNvSpPr txBox="1"/>
          <p:nvPr/>
        </p:nvSpPr>
        <p:spPr>
          <a:xfrm rot="16200000">
            <a:off x="4381502" y="3481000"/>
            <a:ext cx="685799" cy="276999"/>
          </a:xfrm>
          <a:prstGeom prst="rect">
            <a:avLst/>
          </a:prstGeom>
          <a:noFill/>
        </p:spPr>
        <p:txBody>
          <a:bodyPr wrap="square" rtlCol="0">
            <a:spAutoFit/>
          </a:bodyPr>
          <a:lstStyle/>
          <a:p>
            <a:pPr algn="ctr"/>
            <a:r>
              <a:rPr lang="en-US" sz="1200" b="1" dirty="0" smtClean="0">
                <a:latin typeface="+mj-lt"/>
              </a:rPr>
              <a:t>ANT3</a:t>
            </a:r>
            <a:endParaRPr lang="en-US" sz="1200" b="1" dirty="0">
              <a:latin typeface="+mj-lt"/>
            </a:endParaRPr>
          </a:p>
        </p:txBody>
      </p:sp>
      <p:sp>
        <p:nvSpPr>
          <p:cNvPr id="75" name="TextBox 74"/>
          <p:cNvSpPr txBox="1"/>
          <p:nvPr/>
        </p:nvSpPr>
        <p:spPr>
          <a:xfrm rot="16200000">
            <a:off x="318700" y="3747700"/>
            <a:ext cx="762000" cy="276999"/>
          </a:xfrm>
          <a:prstGeom prst="rect">
            <a:avLst/>
          </a:prstGeom>
          <a:noFill/>
        </p:spPr>
        <p:txBody>
          <a:bodyPr wrap="square" rtlCol="0">
            <a:spAutoFit/>
          </a:bodyPr>
          <a:lstStyle/>
          <a:p>
            <a:pPr algn="ctr"/>
            <a:r>
              <a:rPr lang="en-US" sz="1200" b="1" dirty="0" smtClean="0">
                <a:latin typeface="+mj-lt"/>
              </a:rPr>
              <a:t>USB</a:t>
            </a:r>
            <a:endParaRPr lang="en-US" sz="1200" b="1" dirty="0">
              <a:latin typeface="+mj-lt"/>
            </a:endParaRPr>
          </a:p>
        </p:txBody>
      </p:sp>
      <p:pic>
        <p:nvPicPr>
          <p:cNvPr id="76" name="Picture 12"/>
          <p:cNvPicPr>
            <a:picLocks noChangeAspect="1" noChangeArrowheads="1"/>
          </p:cNvPicPr>
          <p:nvPr/>
        </p:nvPicPr>
        <p:blipFill>
          <a:blip r:embed="rId6" cstate="print">
            <a:duotone>
              <a:schemeClr val="accent2">
                <a:shade val="45000"/>
                <a:satMod val="135000"/>
              </a:schemeClr>
              <a:prstClr val="white"/>
            </a:duotone>
          </a:blip>
          <a:srcRect/>
          <a:stretch>
            <a:fillRect/>
          </a:stretch>
        </p:blipFill>
        <p:spPr bwMode="auto">
          <a:xfrm rot="15326371">
            <a:off x="1941227" y="3683025"/>
            <a:ext cx="666750" cy="590550"/>
          </a:xfrm>
          <a:prstGeom prst="rect">
            <a:avLst/>
          </a:prstGeom>
          <a:noFill/>
          <a:ln w="9525">
            <a:noFill/>
            <a:miter lim="800000"/>
            <a:headEnd/>
            <a:tailEnd/>
          </a:ln>
        </p:spPr>
      </p:pic>
      <p:sp>
        <p:nvSpPr>
          <p:cNvPr id="77" name="TextBox 76"/>
          <p:cNvSpPr txBox="1"/>
          <p:nvPr/>
        </p:nvSpPr>
        <p:spPr>
          <a:xfrm>
            <a:off x="1295400" y="3886200"/>
            <a:ext cx="904415" cy="461665"/>
          </a:xfrm>
          <a:prstGeom prst="rect">
            <a:avLst/>
          </a:prstGeom>
          <a:noFill/>
        </p:spPr>
        <p:txBody>
          <a:bodyPr wrap="none" rtlCol="0">
            <a:spAutoFit/>
          </a:bodyPr>
          <a:lstStyle/>
          <a:p>
            <a:pPr algn="ctr"/>
            <a:r>
              <a:rPr lang="en-US" sz="1200" b="1" dirty="0" smtClean="0">
                <a:latin typeface="+mj-lt"/>
              </a:rPr>
              <a:t>Wi-Fi /</a:t>
            </a:r>
          </a:p>
          <a:p>
            <a:pPr algn="ctr"/>
            <a:r>
              <a:rPr lang="en-US" sz="1200" b="1" dirty="0" smtClean="0">
                <a:latin typeface="+mj-lt"/>
              </a:rPr>
              <a:t>Bluetooth</a:t>
            </a:r>
            <a:endParaRPr lang="en-US" sz="1200" b="1" dirty="0">
              <a:latin typeface="+mj-lt"/>
            </a:endParaRPr>
          </a:p>
        </p:txBody>
      </p:sp>
      <p:pic>
        <p:nvPicPr>
          <p:cNvPr id="78" name="Picture 4" descr="C:\Users\Eng Hwee\Desktop\Cow Pic\77R9IYPL1cattle_size_metal_headed.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848600" y="3352800"/>
            <a:ext cx="897903" cy="685800"/>
          </a:xfrm>
          <a:prstGeom prst="rect">
            <a:avLst/>
          </a:prstGeom>
          <a:noFill/>
        </p:spPr>
      </p:pic>
      <p:pic>
        <p:nvPicPr>
          <p:cNvPr id="79" name="Picture 12"/>
          <p:cNvPicPr>
            <a:picLocks noChangeAspect="1" noChangeArrowheads="1"/>
          </p:cNvPicPr>
          <p:nvPr/>
        </p:nvPicPr>
        <p:blipFill>
          <a:blip r:embed="rId6" cstate="print"/>
          <a:srcRect/>
          <a:stretch>
            <a:fillRect/>
          </a:stretch>
        </p:blipFill>
        <p:spPr bwMode="auto">
          <a:xfrm rot="13074874">
            <a:off x="7834136" y="2959589"/>
            <a:ext cx="497344" cy="440505"/>
          </a:xfrm>
          <a:prstGeom prst="rect">
            <a:avLst/>
          </a:prstGeom>
          <a:noFill/>
          <a:ln w="9525">
            <a:noFill/>
            <a:miter lim="800000"/>
            <a:headEnd/>
            <a:tailEnd/>
          </a:ln>
        </p:spPr>
      </p:pic>
      <p:pic>
        <p:nvPicPr>
          <p:cNvPr id="80" name="Picture 4" descr="C:\Users\Eng Hwee\Desktop\Cow Pic\77R9IYPL1cattle_size_metal_headed.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410200" y="5985928"/>
            <a:ext cx="897903" cy="685800"/>
          </a:xfrm>
          <a:prstGeom prst="rect">
            <a:avLst/>
          </a:prstGeom>
          <a:noFill/>
        </p:spPr>
      </p:pic>
      <p:pic>
        <p:nvPicPr>
          <p:cNvPr id="81" name="Picture 1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17194205">
            <a:off x="5595953" y="5592717"/>
            <a:ext cx="497344" cy="440505"/>
          </a:xfrm>
          <a:prstGeom prst="rect">
            <a:avLst/>
          </a:prstGeom>
          <a:noFill/>
          <a:ln w="9525">
            <a:noFill/>
            <a:miter lim="800000"/>
            <a:headEnd/>
            <a:tailEnd/>
          </a:ln>
        </p:spPr>
      </p:pic>
      <p:pic>
        <p:nvPicPr>
          <p:cNvPr id="82" name="Picture 4" descr="C:\Users\Eng Hwee\Desktop\Cow Pic\77R9IYPL1cattle_size_metal_headed.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828800" y="5943600"/>
            <a:ext cx="897903" cy="685800"/>
          </a:xfrm>
          <a:prstGeom prst="rect">
            <a:avLst/>
          </a:prstGeom>
          <a:noFill/>
        </p:spPr>
      </p:pic>
      <p:pic>
        <p:nvPicPr>
          <p:cNvPr id="84" name="Picture 1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15048033">
            <a:off x="2363451" y="5521314"/>
            <a:ext cx="497344" cy="440505"/>
          </a:xfrm>
          <a:prstGeom prst="rect">
            <a:avLst/>
          </a:prstGeom>
          <a:noFill/>
          <a:ln w="9525">
            <a:noFill/>
            <a:miter lim="800000"/>
            <a:headEnd/>
            <a:tailEnd/>
          </a:ln>
        </p:spPr>
      </p:pic>
      <p:pic>
        <p:nvPicPr>
          <p:cNvPr id="85" name="Picture 1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17194205">
            <a:off x="2624153" y="5872105"/>
            <a:ext cx="497344" cy="440505"/>
          </a:xfrm>
          <a:prstGeom prst="rect">
            <a:avLst/>
          </a:prstGeom>
          <a:noFill/>
          <a:ln w="9525">
            <a:noFill/>
            <a:miter lim="800000"/>
            <a:headEnd/>
            <a:tailEnd/>
          </a:ln>
        </p:spPr>
      </p:pic>
      <p:sp>
        <p:nvSpPr>
          <p:cNvPr id="89" name="Slide Number Placeholder 4"/>
          <p:cNvSpPr>
            <a:spLocks noGrp="1"/>
          </p:cNvSpPr>
          <p:nvPr>
            <p:ph type="sldNum" sz="quarter" idx="15"/>
          </p:nvPr>
        </p:nvSpPr>
        <p:spPr>
          <a:xfrm>
            <a:off x="8129016" y="5734050"/>
            <a:ext cx="609600" cy="521208"/>
          </a:xfrm>
        </p:spPr>
        <p:txBody>
          <a:bodyPr/>
          <a:lstStyle/>
          <a:p>
            <a:fld id="{91F7E977-D46B-4366-AA11-43416B861573}" type="slidenum">
              <a:rPr lang="en-US" smtClean="0"/>
              <a:pPr/>
              <a:t>6</a:t>
            </a:fld>
            <a:endParaRPr lang="en-US" dirty="0"/>
          </a:p>
        </p:txBody>
      </p:sp>
      <p:sp>
        <p:nvSpPr>
          <p:cNvPr id="44" name="Date Placeholder 5"/>
          <p:cNvSpPr>
            <a:spLocks noGrp="1"/>
          </p:cNvSpPr>
          <p:nvPr>
            <p:ph type="dt" sz="half" idx="14"/>
          </p:nvPr>
        </p:nvSpPr>
        <p:spPr>
          <a:xfrm rot="5400000">
            <a:off x="7589520" y="1081851"/>
            <a:ext cx="2011680" cy="384048"/>
          </a:xfrm>
        </p:spPr>
        <p:txBody>
          <a:bodyPr/>
          <a:lstStyle/>
          <a:p>
            <a:pPr algn="ctr"/>
            <a:r>
              <a:rPr lang="en-US" dirty="0" err="1" smtClean="0">
                <a:latin typeface="Arial" pitchFamily="34" charset="0"/>
                <a:cs typeface="Arial" pitchFamily="34" charset="0"/>
              </a:rPr>
              <a:t>Senstech</a:t>
            </a:r>
            <a:r>
              <a:rPr lang="en-US" dirty="0" smtClean="0">
                <a:latin typeface="Arial" pitchFamily="34" charset="0"/>
                <a:cs typeface="Arial" pitchFamily="34" charset="0"/>
              </a:rPr>
              <a:t> Sdn Bhd</a:t>
            </a:r>
            <a:endParaRPr lang="en-US" dirty="0">
              <a:latin typeface="Arial" pitchFamily="34" charset="0"/>
              <a:cs typeface="Arial" pitchFamily="34" charset="0"/>
            </a:endParaRPr>
          </a:p>
        </p:txBody>
      </p:sp>
      <p:sp>
        <p:nvSpPr>
          <p:cNvPr id="45" name="Footer Placeholder 7"/>
          <p:cNvSpPr>
            <a:spLocks noGrp="1"/>
          </p:cNvSpPr>
          <p:nvPr>
            <p:ph type="ftr" sz="quarter" idx="16"/>
          </p:nvPr>
        </p:nvSpPr>
        <p:spPr>
          <a:xfrm rot="5400000">
            <a:off x="6913986" y="3703320"/>
            <a:ext cx="3352800" cy="365760"/>
          </a:xfrm>
        </p:spPr>
        <p:txBody>
          <a:bodyPr/>
          <a:lstStyle/>
          <a:p>
            <a:r>
              <a:rPr lang="en-US" dirty="0" smtClean="0">
                <a:latin typeface="Arial" pitchFamily="34" charset="0"/>
                <a:cs typeface="Arial" pitchFamily="34" charset="0"/>
              </a:rPr>
              <a:t>LIVESTOCK </a:t>
            </a:r>
            <a:r>
              <a:rPr lang="en-US" dirty="0" smtClean="0">
                <a:latin typeface="Arial" pitchFamily="34" charset="0"/>
                <a:cs typeface="Arial" pitchFamily="34" charset="0"/>
              </a:rPr>
              <a:t>TAGGING MANAGEMENT SYSTEM</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normAutofit/>
          </a:bodyPr>
          <a:lstStyle/>
          <a:p>
            <a:r>
              <a:rPr lang="en-US" dirty="0" smtClean="0"/>
              <a:t>CSL-461 4-Port UHF RFID Fixed Reader</a:t>
            </a:r>
            <a:endParaRPr lang="en-US" dirty="0"/>
          </a:p>
        </p:txBody>
      </p:sp>
      <p:sp>
        <p:nvSpPr>
          <p:cNvPr id="89" name="Slide Number Placeholder 4"/>
          <p:cNvSpPr>
            <a:spLocks noGrp="1"/>
          </p:cNvSpPr>
          <p:nvPr>
            <p:ph type="sldNum" sz="quarter" idx="15"/>
          </p:nvPr>
        </p:nvSpPr>
        <p:spPr>
          <a:xfrm>
            <a:off x="8129016" y="5734050"/>
            <a:ext cx="609600" cy="521208"/>
          </a:xfrm>
        </p:spPr>
        <p:txBody>
          <a:bodyPr/>
          <a:lstStyle/>
          <a:p>
            <a:fld id="{91F7E977-D46B-4366-AA11-43416B861573}" type="slidenum">
              <a:rPr lang="en-US" smtClean="0"/>
              <a:pPr/>
              <a:t>7</a:t>
            </a:fld>
            <a:endParaRPr lang="en-US" dirty="0"/>
          </a:p>
        </p:txBody>
      </p:sp>
      <p:pic>
        <p:nvPicPr>
          <p:cNvPr id="1026" name="Picture 2" descr="C:\Users\Eng Hwee\Desktop\CSL-461 Kit.jpg"/>
          <p:cNvPicPr>
            <a:picLocks noChangeAspect="1" noChangeArrowheads="1"/>
          </p:cNvPicPr>
          <p:nvPr/>
        </p:nvPicPr>
        <p:blipFill>
          <a:blip r:embed="rId2" cstate="print"/>
          <a:srcRect/>
          <a:stretch>
            <a:fillRect/>
          </a:stretch>
        </p:blipFill>
        <p:spPr bwMode="auto">
          <a:xfrm>
            <a:off x="385048" y="1219200"/>
            <a:ext cx="7747058" cy="5257800"/>
          </a:xfrm>
          <a:prstGeom prst="rect">
            <a:avLst/>
          </a:prstGeom>
          <a:noFill/>
        </p:spPr>
      </p:pic>
      <p:sp>
        <p:nvSpPr>
          <p:cNvPr id="7" name="Date Placeholder 5"/>
          <p:cNvSpPr>
            <a:spLocks noGrp="1"/>
          </p:cNvSpPr>
          <p:nvPr>
            <p:ph type="dt" sz="half" idx="14"/>
          </p:nvPr>
        </p:nvSpPr>
        <p:spPr>
          <a:xfrm rot="5400000">
            <a:off x="7589520" y="1081851"/>
            <a:ext cx="2011680" cy="384048"/>
          </a:xfrm>
        </p:spPr>
        <p:txBody>
          <a:bodyPr/>
          <a:lstStyle/>
          <a:p>
            <a:pPr algn="ctr"/>
            <a:r>
              <a:rPr lang="en-US" dirty="0" err="1" smtClean="0">
                <a:latin typeface="Arial" pitchFamily="34" charset="0"/>
                <a:cs typeface="Arial" pitchFamily="34" charset="0"/>
              </a:rPr>
              <a:t>Senstech</a:t>
            </a:r>
            <a:r>
              <a:rPr lang="en-US" dirty="0" smtClean="0">
                <a:latin typeface="Arial" pitchFamily="34" charset="0"/>
                <a:cs typeface="Arial" pitchFamily="34" charset="0"/>
              </a:rPr>
              <a:t> Sdn Bhd</a:t>
            </a:r>
            <a:endParaRPr lang="en-US" dirty="0">
              <a:latin typeface="Arial" pitchFamily="34" charset="0"/>
              <a:cs typeface="Arial" pitchFamily="34" charset="0"/>
            </a:endParaRPr>
          </a:p>
        </p:txBody>
      </p:sp>
      <p:sp>
        <p:nvSpPr>
          <p:cNvPr id="8" name="Footer Placeholder 7"/>
          <p:cNvSpPr>
            <a:spLocks noGrp="1"/>
          </p:cNvSpPr>
          <p:nvPr>
            <p:ph type="ftr" sz="quarter" idx="16"/>
          </p:nvPr>
        </p:nvSpPr>
        <p:spPr>
          <a:xfrm rot="5400000">
            <a:off x="6913986" y="3703320"/>
            <a:ext cx="3352800" cy="365760"/>
          </a:xfrm>
        </p:spPr>
        <p:txBody>
          <a:bodyPr/>
          <a:lstStyle/>
          <a:p>
            <a:r>
              <a:rPr lang="en-US" dirty="0" smtClean="0">
                <a:latin typeface="Arial" pitchFamily="34" charset="0"/>
                <a:cs typeface="Arial" pitchFamily="34" charset="0"/>
              </a:rPr>
              <a:t>LIVESTOCK </a:t>
            </a:r>
            <a:r>
              <a:rPr lang="en-US" dirty="0" smtClean="0">
                <a:latin typeface="Arial" pitchFamily="34" charset="0"/>
                <a:cs typeface="Arial" pitchFamily="34" charset="0"/>
              </a:rPr>
              <a:t>TAGGING MANAGEMENT SYSTEM</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Overview</a:t>
            </a:r>
            <a:endParaRPr lang="en-US" dirty="0"/>
          </a:p>
        </p:txBody>
      </p:sp>
      <p:sp>
        <p:nvSpPr>
          <p:cNvPr id="3" name="Content Placeholder 2"/>
          <p:cNvSpPr>
            <a:spLocks noGrp="1"/>
          </p:cNvSpPr>
          <p:nvPr>
            <p:ph sz="quarter" idx="1"/>
          </p:nvPr>
        </p:nvSpPr>
        <p:spPr>
          <a:xfrm>
            <a:off x="457200" y="1600200"/>
            <a:ext cx="7620000" cy="4873752"/>
          </a:xfrm>
        </p:spPr>
        <p:txBody>
          <a:bodyPr>
            <a:normAutofit lnSpcReduction="10000"/>
          </a:bodyPr>
          <a:lstStyle/>
          <a:p>
            <a:r>
              <a:rPr lang="en-US" sz="2000" dirty="0" smtClean="0">
                <a:latin typeface="+mj-lt"/>
              </a:rPr>
              <a:t>Database is used to store the information of a registered tag and to display the information upon request of the user.</a:t>
            </a:r>
          </a:p>
          <a:p>
            <a:endParaRPr lang="en-US" sz="1100" dirty="0" smtClean="0">
              <a:latin typeface="+mj-lt"/>
            </a:endParaRPr>
          </a:p>
          <a:p>
            <a:r>
              <a:rPr lang="en-US" sz="2000" dirty="0" smtClean="0">
                <a:latin typeface="+mj-lt"/>
              </a:rPr>
              <a:t>A special user interface will act as the front end of the software to trigger the action requested by the user.</a:t>
            </a:r>
          </a:p>
          <a:p>
            <a:endParaRPr lang="en-US" sz="1100" dirty="0" smtClean="0">
              <a:latin typeface="+mj-lt"/>
            </a:endParaRPr>
          </a:p>
          <a:p>
            <a:r>
              <a:rPr lang="en-US" sz="2000" dirty="0" smtClean="0">
                <a:latin typeface="+mj-lt"/>
              </a:rPr>
              <a:t>The PC user interface is consist of the following features :</a:t>
            </a:r>
          </a:p>
          <a:p>
            <a:endParaRPr lang="en-US" sz="1000" dirty="0" smtClean="0">
              <a:latin typeface="+mj-lt"/>
            </a:endParaRPr>
          </a:p>
          <a:p>
            <a:pPr lvl="1"/>
            <a:r>
              <a:rPr lang="en-US" sz="1700" dirty="0" smtClean="0">
                <a:latin typeface="+mj-lt"/>
              </a:rPr>
              <a:t>Tag Management – A tab to read/register/remove or edit a tag.</a:t>
            </a:r>
          </a:p>
          <a:p>
            <a:pPr lvl="1"/>
            <a:r>
              <a:rPr lang="en-US" sz="1700" dirty="0" smtClean="0">
                <a:latin typeface="+mj-lt"/>
              </a:rPr>
              <a:t>Entrance and Exit Logger – A tab to monitor and log the time of cattle movement when it enters or exits the gate.</a:t>
            </a:r>
          </a:p>
          <a:p>
            <a:pPr lvl="1"/>
            <a:r>
              <a:rPr lang="en-US" sz="1700" dirty="0" smtClean="0">
                <a:latin typeface="+mj-lt"/>
              </a:rPr>
              <a:t>Database Viewer – A tab to view the database by using filter and query.</a:t>
            </a:r>
          </a:p>
          <a:p>
            <a:pPr lvl="1"/>
            <a:r>
              <a:rPr lang="en-US" sz="1700" dirty="0" smtClean="0">
                <a:latin typeface="+mj-lt"/>
              </a:rPr>
              <a:t>Alert Viewer – A tab to view the alerts set for cattle’s activities.</a:t>
            </a:r>
          </a:p>
          <a:p>
            <a:pPr lvl="1"/>
            <a:r>
              <a:rPr lang="en-US" sz="1700" dirty="0" smtClean="0">
                <a:latin typeface="+mj-lt"/>
              </a:rPr>
              <a:t>Sync Handheld – A tab to initiate the synchronization between the PC and the Handheld reader.</a:t>
            </a:r>
          </a:p>
          <a:p>
            <a:pPr lvl="1"/>
            <a:r>
              <a:rPr lang="en-US" sz="1700" dirty="0" smtClean="0">
                <a:latin typeface="+mj-lt"/>
              </a:rPr>
              <a:t>General Setting – A setting panel for general parameter.</a:t>
            </a:r>
            <a:endParaRPr lang="en-US" sz="1700" dirty="0">
              <a:latin typeface="+mj-lt"/>
            </a:endParaRPr>
          </a:p>
        </p:txBody>
      </p:sp>
      <p:sp>
        <p:nvSpPr>
          <p:cNvPr id="6" name="Slide Number Placeholder 4"/>
          <p:cNvSpPr>
            <a:spLocks noGrp="1"/>
          </p:cNvSpPr>
          <p:nvPr>
            <p:ph type="sldNum" sz="quarter" idx="15"/>
          </p:nvPr>
        </p:nvSpPr>
        <p:spPr>
          <a:xfrm>
            <a:off x="8129016" y="5734050"/>
            <a:ext cx="609600" cy="521208"/>
          </a:xfrm>
        </p:spPr>
        <p:txBody>
          <a:bodyPr/>
          <a:lstStyle/>
          <a:p>
            <a:fld id="{91F7E977-D46B-4366-AA11-43416B861573}" type="slidenum">
              <a:rPr lang="en-US" smtClean="0"/>
              <a:pPr/>
              <a:t>8</a:t>
            </a:fld>
            <a:endParaRPr lang="en-US" dirty="0"/>
          </a:p>
        </p:txBody>
      </p:sp>
      <p:sp>
        <p:nvSpPr>
          <p:cNvPr id="7" name="Date Placeholder 5"/>
          <p:cNvSpPr>
            <a:spLocks noGrp="1"/>
          </p:cNvSpPr>
          <p:nvPr>
            <p:ph type="dt" sz="half" idx="14"/>
          </p:nvPr>
        </p:nvSpPr>
        <p:spPr>
          <a:xfrm rot="5400000">
            <a:off x="7589520" y="1081851"/>
            <a:ext cx="2011680" cy="384048"/>
          </a:xfrm>
        </p:spPr>
        <p:txBody>
          <a:bodyPr/>
          <a:lstStyle/>
          <a:p>
            <a:pPr algn="ctr"/>
            <a:r>
              <a:rPr lang="en-US" dirty="0" err="1" smtClean="0">
                <a:latin typeface="Arial" pitchFamily="34" charset="0"/>
                <a:cs typeface="Arial" pitchFamily="34" charset="0"/>
              </a:rPr>
              <a:t>Senstech</a:t>
            </a:r>
            <a:r>
              <a:rPr lang="en-US" dirty="0" smtClean="0">
                <a:latin typeface="Arial" pitchFamily="34" charset="0"/>
                <a:cs typeface="Arial" pitchFamily="34" charset="0"/>
              </a:rPr>
              <a:t> Sdn Bhd</a:t>
            </a:r>
            <a:endParaRPr lang="en-US" dirty="0">
              <a:latin typeface="Arial" pitchFamily="34" charset="0"/>
              <a:cs typeface="Arial" pitchFamily="34" charset="0"/>
            </a:endParaRPr>
          </a:p>
        </p:txBody>
      </p:sp>
      <p:sp>
        <p:nvSpPr>
          <p:cNvPr id="8" name="Footer Placeholder 7"/>
          <p:cNvSpPr>
            <a:spLocks noGrp="1"/>
          </p:cNvSpPr>
          <p:nvPr>
            <p:ph type="ftr" sz="quarter" idx="16"/>
          </p:nvPr>
        </p:nvSpPr>
        <p:spPr>
          <a:xfrm rot="5400000">
            <a:off x="6913986" y="3703320"/>
            <a:ext cx="3352800" cy="365760"/>
          </a:xfrm>
        </p:spPr>
        <p:txBody>
          <a:bodyPr/>
          <a:lstStyle/>
          <a:p>
            <a:r>
              <a:rPr lang="en-US" dirty="0" smtClean="0">
                <a:latin typeface="Arial" pitchFamily="34" charset="0"/>
                <a:cs typeface="Arial" pitchFamily="34" charset="0"/>
              </a:rPr>
              <a:t>LIVESTOCK </a:t>
            </a:r>
            <a:r>
              <a:rPr lang="en-US" dirty="0" smtClean="0">
                <a:latin typeface="Arial" pitchFamily="34" charset="0"/>
                <a:cs typeface="Arial" pitchFamily="34" charset="0"/>
              </a:rPr>
              <a:t>TAGGING MANAGEMENT SYSTEM</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Database</a:t>
            </a:r>
            <a:endParaRPr lang="en-US" dirty="0"/>
          </a:p>
        </p:txBody>
      </p:sp>
      <p:sp>
        <p:nvSpPr>
          <p:cNvPr id="3" name="Content Placeholder 2"/>
          <p:cNvSpPr>
            <a:spLocks noGrp="1"/>
          </p:cNvSpPr>
          <p:nvPr>
            <p:ph sz="quarter" idx="1"/>
          </p:nvPr>
        </p:nvSpPr>
        <p:spPr/>
        <p:txBody>
          <a:bodyPr>
            <a:normAutofit/>
          </a:bodyPr>
          <a:lstStyle/>
          <a:p>
            <a:pPr>
              <a:buFont typeface="Wingdings" pitchFamily="2" charset="2"/>
              <a:buChar char="Ø"/>
            </a:pPr>
            <a:r>
              <a:rPr lang="en-US" sz="2200" dirty="0" smtClean="0">
                <a:latin typeface="Arial" pitchFamily="34" charset="0"/>
                <a:cs typeface="Arial" pitchFamily="34" charset="0"/>
              </a:rPr>
              <a:t>The Information Database will mainly consist of :</a:t>
            </a:r>
          </a:p>
          <a:p>
            <a:pPr lvl="1">
              <a:buFont typeface="Wingdings" pitchFamily="2" charset="2"/>
              <a:buChar char="v"/>
            </a:pPr>
            <a:r>
              <a:rPr lang="en-US" sz="2000" dirty="0" smtClean="0">
                <a:latin typeface="Arial" pitchFamily="34" charset="0"/>
                <a:cs typeface="Arial" pitchFamily="34" charset="0"/>
              </a:rPr>
              <a:t>Cattle’s Tag ID</a:t>
            </a:r>
          </a:p>
          <a:p>
            <a:pPr lvl="1">
              <a:buFont typeface="Wingdings" pitchFamily="2" charset="2"/>
              <a:buChar char="v"/>
            </a:pPr>
            <a:r>
              <a:rPr lang="en-US" sz="2000" dirty="0" smtClean="0">
                <a:latin typeface="Arial" pitchFamily="34" charset="0"/>
                <a:cs typeface="Arial" pitchFamily="34" charset="0"/>
              </a:rPr>
              <a:t>Cattle’s Breed</a:t>
            </a:r>
          </a:p>
          <a:p>
            <a:pPr lvl="1">
              <a:buFont typeface="Wingdings" pitchFamily="2" charset="2"/>
              <a:buChar char="v"/>
            </a:pPr>
            <a:r>
              <a:rPr lang="en-US" sz="2000" dirty="0" smtClean="0">
                <a:latin typeface="Arial" pitchFamily="34" charset="0"/>
                <a:cs typeface="Arial" pitchFamily="34" charset="0"/>
              </a:rPr>
              <a:t>Cattle’s Sex</a:t>
            </a:r>
          </a:p>
          <a:p>
            <a:pPr lvl="1">
              <a:buFont typeface="Wingdings" pitchFamily="2" charset="2"/>
              <a:buChar char="v"/>
            </a:pPr>
            <a:r>
              <a:rPr lang="en-US" sz="2000" dirty="0" smtClean="0">
                <a:latin typeface="Arial" pitchFamily="34" charset="0"/>
                <a:cs typeface="Arial" pitchFamily="34" charset="0"/>
              </a:rPr>
              <a:t>Cattle’s Date of Birth</a:t>
            </a:r>
          </a:p>
          <a:p>
            <a:pPr lvl="1">
              <a:buFont typeface="Wingdings" pitchFamily="2" charset="2"/>
              <a:buChar char="v"/>
            </a:pPr>
            <a:r>
              <a:rPr lang="en-US" sz="2000" dirty="0" smtClean="0">
                <a:latin typeface="Arial" pitchFamily="34" charset="0"/>
                <a:cs typeface="Arial" pitchFamily="34" charset="0"/>
              </a:rPr>
              <a:t>Cattle’s Origin</a:t>
            </a:r>
          </a:p>
          <a:p>
            <a:pPr lvl="1">
              <a:buFont typeface="Wingdings" pitchFamily="2" charset="2"/>
              <a:buChar char="v"/>
            </a:pPr>
            <a:r>
              <a:rPr lang="en-US" sz="2000" dirty="0" smtClean="0">
                <a:latin typeface="Arial" pitchFamily="34" charset="0"/>
                <a:cs typeface="Arial" pitchFamily="34" charset="0"/>
              </a:rPr>
              <a:t>Cattle’s Location</a:t>
            </a:r>
          </a:p>
          <a:p>
            <a:pPr lvl="1">
              <a:buFont typeface="Wingdings" pitchFamily="2" charset="2"/>
              <a:buChar char="v"/>
            </a:pPr>
            <a:r>
              <a:rPr lang="en-US" sz="2000" dirty="0" smtClean="0">
                <a:latin typeface="Arial" pitchFamily="34" charset="0"/>
                <a:cs typeface="Arial" pitchFamily="34" charset="0"/>
              </a:rPr>
              <a:t>Cattle’s Last In and Last Out Time</a:t>
            </a:r>
          </a:p>
          <a:p>
            <a:pPr lvl="1">
              <a:buFont typeface="Wingdings" pitchFamily="2" charset="2"/>
              <a:buChar char="v"/>
            </a:pPr>
            <a:r>
              <a:rPr lang="en-US" sz="2000" dirty="0" smtClean="0">
                <a:latin typeface="Arial" pitchFamily="34" charset="0"/>
                <a:cs typeface="Arial" pitchFamily="34" charset="0"/>
              </a:rPr>
              <a:t>Cattle’s 3 Level Pedigree &amp; Generation</a:t>
            </a:r>
          </a:p>
          <a:p>
            <a:pPr lvl="1">
              <a:buFont typeface="Wingdings" pitchFamily="2" charset="2"/>
              <a:buChar char="v"/>
            </a:pPr>
            <a:r>
              <a:rPr lang="en-US" sz="2000" dirty="0" smtClean="0">
                <a:latin typeface="Arial" pitchFamily="34" charset="0"/>
                <a:cs typeface="Arial" pitchFamily="34" charset="0"/>
              </a:rPr>
              <a:t>Cattle’s Medical History such as Vaccination and Medication History with Date, Purpose, Remarks and Veterinarian Information</a:t>
            </a:r>
          </a:p>
          <a:p>
            <a:pPr lvl="1">
              <a:buFont typeface="Wingdings" pitchFamily="2" charset="2"/>
              <a:buChar char="v"/>
            </a:pPr>
            <a:r>
              <a:rPr lang="en-US" sz="2000" dirty="0" smtClean="0">
                <a:latin typeface="Arial" pitchFamily="34" charset="0"/>
                <a:cs typeface="Arial" pitchFamily="34" charset="0"/>
              </a:rPr>
              <a:t>Cattle’s Next Alert Time &amp; Alert Remarks</a:t>
            </a:r>
          </a:p>
        </p:txBody>
      </p:sp>
      <p:sp>
        <p:nvSpPr>
          <p:cNvPr id="5" name="Slide Number Placeholder 4"/>
          <p:cNvSpPr>
            <a:spLocks noGrp="1"/>
          </p:cNvSpPr>
          <p:nvPr>
            <p:ph type="sldNum" sz="quarter" idx="15"/>
          </p:nvPr>
        </p:nvSpPr>
        <p:spPr/>
        <p:txBody>
          <a:bodyPr/>
          <a:lstStyle/>
          <a:p>
            <a:fld id="{91F7E977-D46B-4366-AA11-43416B861573}" type="slidenum">
              <a:rPr lang="en-US" smtClean="0"/>
              <a:pPr/>
              <a:t>9</a:t>
            </a:fld>
            <a:endParaRPr lang="en-US"/>
          </a:p>
        </p:txBody>
      </p:sp>
      <p:sp>
        <p:nvSpPr>
          <p:cNvPr id="9" name="Date Placeholder 5"/>
          <p:cNvSpPr>
            <a:spLocks noGrp="1"/>
          </p:cNvSpPr>
          <p:nvPr>
            <p:ph type="dt" sz="half" idx="14"/>
          </p:nvPr>
        </p:nvSpPr>
        <p:spPr>
          <a:xfrm rot="5400000">
            <a:off x="7589520" y="1081851"/>
            <a:ext cx="2011680" cy="384048"/>
          </a:xfrm>
        </p:spPr>
        <p:txBody>
          <a:bodyPr/>
          <a:lstStyle/>
          <a:p>
            <a:pPr algn="ctr"/>
            <a:r>
              <a:rPr lang="en-US" dirty="0" err="1" smtClean="0">
                <a:latin typeface="Arial" pitchFamily="34" charset="0"/>
                <a:cs typeface="Arial" pitchFamily="34" charset="0"/>
              </a:rPr>
              <a:t>Senstech</a:t>
            </a:r>
            <a:r>
              <a:rPr lang="en-US" dirty="0" smtClean="0">
                <a:latin typeface="Arial" pitchFamily="34" charset="0"/>
                <a:cs typeface="Arial" pitchFamily="34" charset="0"/>
              </a:rPr>
              <a:t> Sdn Bhd</a:t>
            </a:r>
            <a:endParaRPr lang="en-US" dirty="0">
              <a:latin typeface="Arial" pitchFamily="34" charset="0"/>
              <a:cs typeface="Arial" pitchFamily="34" charset="0"/>
            </a:endParaRPr>
          </a:p>
        </p:txBody>
      </p:sp>
      <p:sp>
        <p:nvSpPr>
          <p:cNvPr id="10" name="Footer Placeholder 7"/>
          <p:cNvSpPr>
            <a:spLocks noGrp="1"/>
          </p:cNvSpPr>
          <p:nvPr>
            <p:ph type="ftr" sz="quarter" idx="16"/>
          </p:nvPr>
        </p:nvSpPr>
        <p:spPr>
          <a:xfrm rot="5400000">
            <a:off x="6913986" y="3703320"/>
            <a:ext cx="3352800" cy="365760"/>
          </a:xfrm>
        </p:spPr>
        <p:txBody>
          <a:bodyPr/>
          <a:lstStyle/>
          <a:p>
            <a:r>
              <a:rPr lang="en-US" dirty="0" smtClean="0">
                <a:latin typeface="Arial" pitchFamily="34" charset="0"/>
                <a:cs typeface="Arial" pitchFamily="34" charset="0"/>
              </a:rPr>
              <a:t>LIVESTOCK </a:t>
            </a:r>
            <a:r>
              <a:rPr lang="en-US" dirty="0" smtClean="0">
                <a:latin typeface="Arial" pitchFamily="34" charset="0"/>
                <a:cs typeface="Arial" pitchFamily="34" charset="0"/>
              </a:rPr>
              <a:t>TAGGING MANAGEMENT SYSTEM</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3588</TotalTime>
  <Words>1895</Words>
  <Application>Microsoft Office PowerPoint</Application>
  <PresentationFormat>On-screen Show (4:3)</PresentationFormat>
  <Paragraphs>256</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Oriel</vt:lpstr>
      <vt:lpstr>Cattle Tagging Management</vt:lpstr>
      <vt:lpstr>Project Overview</vt:lpstr>
      <vt:lpstr>Project Introduction</vt:lpstr>
      <vt:lpstr>Hardware Overview</vt:lpstr>
      <vt:lpstr>Hardware Overview</vt:lpstr>
      <vt:lpstr>Hardware Overview</vt:lpstr>
      <vt:lpstr>CSL-461 4-Port UHF RFID Fixed Reader</vt:lpstr>
      <vt:lpstr>Software Overview</vt:lpstr>
      <vt:lpstr>Information Database</vt:lpstr>
      <vt:lpstr>PC User Interface</vt:lpstr>
      <vt:lpstr>PC User Interface</vt:lpstr>
      <vt:lpstr>PC User Interface</vt:lpstr>
      <vt:lpstr>PC User Interface</vt:lpstr>
      <vt:lpstr>PC User Interface</vt:lpstr>
      <vt:lpstr>PC User Interface</vt:lpstr>
      <vt:lpstr>PC User Interface</vt:lpstr>
      <vt:lpstr>PC User Interface</vt:lpstr>
      <vt:lpstr>PC User Interface</vt:lpstr>
      <vt:lpstr>PC User Interface</vt:lpstr>
      <vt:lpstr>PC User Interface</vt:lpstr>
      <vt:lpstr>PC User Interface</vt:lpstr>
      <vt:lpstr>PC User Interface</vt:lpstr>
      <vt:lpstr>Handheld User Interface</vt:lpstr>
      <vt:lpstr>Tagging Procedure</vt:lpstr>
      <vt:lpstr>Tagging Procedure</vt:lpstr>
      <vt:lpstr>Tagging Procedure Overview</vt:lpstr>
      <vt:lpstr>Entrance and Exit Logger Procedure</vt:lpstr>
      <vt:lpstr> Entrance and Exit Logger Overview</vt:lpstr>
      <vt:lpstr>Development Plan Automatic Scanning Door</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Cattle Tagging Management</dc:title>
  <dc:creator>Eng Hwee</dc:creator>
  <cp:lastModifiedBy>Eng Hwee</cp:lastModifiedBy>
  <cp:revision>45</cp:revision>
  <dcterms:created xsi:type="dcterms:W3CDTF">2009-08-26T14:36:21Z</dcterms:created>
  <dcterms:modified xsi:type="dcterms:W3CDTF">2011-01-15T17:36:05Z</dcterms:modified>
</cp:coreProperties>
</file>